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69" r:id="rId2"/>
    <p:sldId id="426" r:id="rId3"/>
    <p:sldId id="427" r:id="rId4"/>
    <p:sldId id="433" r:id="rId5"/>
    <p:sldId id="435" r:id="rId6"/>
    <p:sldId id="436" r:id="rId7"/>
    <p:sldId id="437"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990033"/>
    <a:srgbClr val="E8E8E8"/>
    <a:srgbClr val="003300"/>
    <a:srgbClr val="008000"/>
    <a:srgbClr val="FFFF66"/>
    <a:srgbClr val="FFCC99"/>
    <a:srgbClr val="536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7505" autoAdjust="0"/>
    <p:restoredTop sz="79894" autoAdjust="0"/>
  </p:normalViewPr>
  <p:slideViewPr>
    <p:cSldViewPr>
      <p:cViewPr>
        <p:scale>
          <a:sx n="66" d="100"/>
          <a:sy n="66" d="100"/>
        </p:scale>
        <p:origin x="-1494"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EE7DF6C-63CB-4B34-8767-8B01E6B6D042}" type="slidenum">
              <a:rPr lang="en-US"/>
              <a:pPr>
                <a:defRPr/>
              </a:pPr>
              <a:t>‹#›</a:t>
            </a:fld>
            <a:endParaRPr lang="en-US"/>
          </a:p>
        </p:txBody>
      </p:sp>
    </p:spTree>
    <p:extLst>
      <p:ext uri="{BB962C8B-B14F-4D97-AF65-F5344CB8AC3E}">
        <p14:creationId xmlns:p14="http://schemas.microsoft.com/office/powerpoint/2010/main" val="2612221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7DD5B18-AB6F-4CC3-A87A-20FAC64BBA1E}" type="slidenum">
              <a:rPr lang="en-US" smtClean="0"/>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b="1" dirty="0" smtClean="0"/>
              <a:t>Good morning . . . and welcome to the Wallace Community College family.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59FCBB6-1FA9-480C-BCFB-80A9D53DB958}" type="slidenum">
              <a:rPr lang="en-US" smtClean="0"/>
              <a:pPr/>
              <a:t>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a:ln/>
        </p:spPr>
        <p:txBody>
          <a:bodyPr/>
          <a:lstStyle/>
          <a:p>
            <a:pPr eaLnBrk="1" hangingPunct="1"/>
            <a:r>
              <a:rPr lang="en-US" b="1" smtClean="0">
                <a:cs typeface="Arial" charset="0"/>
              </a:rPr>
              <a:t>Today, Wallace Community College is one of the largest institutions in the Alabama Community College System, serving approximately 4,700 students in credit programs at the Wallace Campus in Dothan and the Sparks Campus in Eufaula.  </a:t>
            </a:r>
          </a:p>
          <a:p>
            <a:pPr eaLnBrk="1" hangingPunct="1"/>
            <a:endParaRPr lang="en-US" b="1" smtClean="0">
              <a:cs typeface="Arial" charset="0"/>
            </a:endParaRPr>
          </a:p>
          <a:p>
            <a:pPr eaLnBrk="1" hangingPunct="1"/>
            <a:r>
              <a:rPr lang="en-US" b="1" smtClean="0">
                <a:cs typeface="Arial" charset="0"/>
              </a:rPr>
              <a:t>We also offer instruction at two correctional facilities at Easterling and Ventress prisons in Barbour County. This is done as a state mandate for the rehabilitation of nonviolent prisoners.</a:t>
            </a:r>
          </a:p>
          <a:p>
            <a:pPr eaLnBrk="1" hangingPunct="1"/>
            <a:endParaRPr lang="en-US" b="1" smtClean="0">
              <a:cs typeface="Arial" charset="0"/>
            </a:endParaRPr>
          </a:p>
          <a:p>
            <a:pPr eaLnBrk="1" hangingPunct="1"/>
            <a:r>
              <a:rPr lang="en-US" b="1" smtClean="0">
                <a:cs typeface="Arial" charset="0"/>
              </a:rPr>
              <a:t>Sparks T.C. opened in 1966 and was named for Gov. Chauncey Sparks.  Merged in 1999 with WCC.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EB09D2F-D678-4702-A11E-026FDCB34864}" type="slidenum">
              <a:rPr lang="en-US" smtClean="0"/>
              <a:pPr/>
              <a:t>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b="1" smtClean="0"/>
              <a:t>The College serves another 2,000 students per year in noncredit programs, such as adult education, at the Center for Economic and Workforce Development Center in Dothan and at the Sparks Campus Workforce Development Center in Eufaula.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fld id="{C6741636-B520-44DF-959F-EAD59BF14960}"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fld id="{C6741636-B520-44DF-959F-EAD59BF14960}" type="slidenum">
              <a:rPr lang="en-US" sz="1200" smtClean="0"/>
              <a:pPr eaLnBrk="1" hangingPunct="1"/>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fld id="{C6741636-B520-44DF-959F-EAD59BF14960}" type="slidenum">
              <a:rPr lang="en-US" sz="1200" smtClean="0"/>
              <a:pPr eaLnBrk="1" hangingPunct="1"/>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fld id="{C6741636-B520-44DF-959F-EAD59BF14960}" type="slidenum">
              <a:rPr lang="en-US" sz="1200" smtClean="0"/>
              <a:pPr eaLnBrk="1" hangingPunct="1"/>
              <a:t>7</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D25B2E-72A4-4B82-8F73-F4812CBE5E8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28EFED-4EC0-4617-B06B-4AD004B177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C1E513-F789-458F-A2D9-9B4BA8A1BC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B794AC-CE76-4E36-903E-CE328893E7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B581E6-55F5-4B6D-B2BA-BBF4E1A7521F}" type="slidenum">
              <a:rPr lang="en-US"/>
              <a:pPr>
                <a:defRPr/>
              </a:pPr>
              <a:t>‹#›</a:t>
            </a:fld>
            <a:endParaRPr lang="en-US"/>
          </a:p>
        </p:txBody>
      </p:sp>
    </p:spTree>
    <p:extLst>
      <p:ext uri="{BB962C8B-B14F-4D97-AF65-F5344CB8AC3E}">
        <p14:creationId xmlns:p14="http://schemas.microsoft.com/office/powerpoint/2010/main" val="184167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19E52E-B799-4CE1-9B03-9A7D1D86F9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774CE0-24B9-4C9B-996E-E3087DB47C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CB1322-C395-4749-8059-10252CB073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289C9E-C2C9-462A-AA8C-9E3C7BEAC2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AA5575-56B9-4A11-BAA9-58EB3BD982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2CB357-B722-44B3-AC89-BD5D93A8EB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CD64E2-3624-4872-AE31-436A9A38EFB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63B096-5C43-4291-9B2C-7C2C364CA0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09C9C">
            <a:alpha val="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B916AE2-0AD2-42C5-8BFA-72E6C08999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www.irs.gov/pub/irs-pdf/fw4.pdf?portlet=3" TargetMode="External"/><Relationship Id="rId4" Type="http://schemas.openxmlformats.org/officeDocument/2006/relationships/hyperlink" Target="http://www.uscis.gov/files/form/i-9.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www.slcc.edu/hr/docs/Direct_Deposit_Form.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www.slcc.edu/policies/docs/c2s02-06.pdf" TargetMode="External"/><Relationship Id="rId4" Type="http://schemas.openxmlformats.org/officeDocument/2006/relationships/hyperlink" Target="http://www.slcc.edu/policies/docs/c2s03-15.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www.slcc.edu/policies/docs/c2s02-0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3" name="Picture 3" descr="globe_color_large"/>
          <p:cNvPicPr>
            <a:picLocks noChangeAspect="1" noChangeArrowheads="1"/>
          </p:cNvPicPr>
          <p:nvPr/>
        </p:nvPicPr>
        <p:blipFill>
          <a:blip r:embed="rId3" cstate="print"/>
          <a:srcRect/>
          <a:stretch>
            <a:fillRect/>
          </a:stretch>
        </p:blipFill>
        <p:spPr bwMode="auto">
          <a:xfrm>
            <a:off x="0" y="-1143000"/>
            <a:ext cx="9144000" cy="9144000"/>
          </a:xfrm>
          <a:prstGeom prst="rect">
            <a:avLst/>
          </a:prstGeom>
          <a:noFill/>
          <a:ln w="9525">
            <a:noFill/>
            <a:miter lim="800000"/>
            <a:headEnd/>
            <a:tailEnd/>
          </a:ln>
        </p:spPr>
      </p:pic>
      <p:sp>
        <p:nvSpPr>
          <p:cNvPr id="230404" name="WordArt 4"/>
          <p:cNvSpPr>
            <a:spLocks noChangeArrowheads="1" noChangeShapeType="1" noTextEdit="1"/>
          </p:cNvSpPr>
          <p:nvPr/>
        </p:nvSpPr>
        <p:spPr bwMode="auto">
          <a:xfrm rot="-899598">
            <a:off x="1371600" y="3124200"/>
            <a:ext cx="8382000" cy="2590800"/>
          </a:xfrm>
          <a:prstGeom prst="rect">
            <a:avLst/>
          </a:prstGeom>
        </p:spPr>
        <p:txBody>
          <a:bodyPr wrap="none" fromWordArt="1">
            <a:prstTxWarp prst="textCascadeUp">
              <a:avLst>
                <a:gd name="adj" fmla="val 44444"/>
              </a:avLst>
            </a:prstTxWarp>
            <a:scene3d>
              <a:camera prst="legacyPerspectiveFront">
                <a:rot lat="19799981" lon="19439992" rev="0"/>
              </a:camera>
              <a:lightRig rig="legacyNormal2" dir="t"/>
            </a:scene3d>
            <a:sp3d extrusionH="354000" prstMaterial="legacyMatte">
              <a:extrusionClr>
                <a:srgbClr val="939676"/>
              </a:extrusionClr>
            </a:sp3d>
          </a:bodyPr>
          <a:lstStyle/>
          <a:p>
            <a:pPr algn="ctr"/>
            <a:r>
              <a:rPr lang="en-US" sz="3600" kern="10">
                <a:ln w="9525">
                  <a:round/>
                  <a:headEnd/>
                  <a:tailEnd/>
                </a:ln>
                <a:solidFill>
                  <a:schemeClr val="bg1">
                    <a:alpha val="70979"/>
                  </a:schemeClr>
                </a:solidFill>
                <a:latin typeface="Agency FB"/>
              </a:rPr>
              <a:t>Welcome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0403"/>
                                        </p:tgtEl>
                                        <p:attrNameLst>
                                          <p:attrName>style.visibility</p:attrName>
                                        </p:attrNameLst>
                                      </p:cBhvr>
                                      <p:to>
                                        <p:strVal val="visible"/>
                                      </p:to>
                                    </p:set>
                                    <p:anim calcmode="lin" valueType="num">
                                      <p:cBhvr>
                                        <p:cTn id="7" dur="5000" fill="hold"/>
                                        <p:tgtEl>
                                          <p:spTgt spid="230403"/>
                                        </p:tgtEl>
                                        <p:attrNameLst>
                                          <p:attrName>ppt_w</p:attrName>
                                        </p:attrNameLst>
                                      </p:cBhvr>
                                      <p:tavLst>
                                        <p:tav tm="0">
                                          <p:val>
                                            <p:fltVal val="0"/>
                                          </p:val>
                                        </p:tav>
                                        <p:tav tm="100000">
                                          <p:val>
                                            <p:strVal val="#ppt_w"/>
                                          </p:val>
                                        </p:tav>
                                      </p:tavLst>
                                    </p:anim>
                                    <p:anim calcmode="lin" valueType="num">
                                      <p:cBhvr>
                                        <p:cTn id="8" dur="5000" fill="hold"/>
                                        <p:tgtEl>
                                          <p:spTgt spid="230403"/>
                                        </p:tgtEl>
                                        <p:attrNameLst>
                                          <p:attrName>ppt_h</p:attrName>
                                        </p:attrNameLst>
                                      </p:cBhvr>
                                      <p:tavLst>
                                        <p:tav tm="0">
                                          <p:val>
                                            <p:fltVal val="0"/>
                                          </p:val>
                                        </p:tav>
                                        <p:tav tm="100000">
                                          <p:val>
                                            <p:strVal val="#ppt_h"/>
                                          </p:val>
                                        </p:tav>
                                      </p:tavLst>
                                    </p:anim>
                                  </p:childTnLst>
                                </p:cTn>
                              </p:par>
                              <p:par>
                                <p:cTn id="9" presetID="31" presetClass="entr" presetSubtype="0" fill="hold" grpId="0" nodeType="withEffect">
                                  <p:stCondLst>
                                    <p:cond delay="0"/>
                                  </p:stCondLst>
                                  <p:iterate type="lt">
                                    <p:tmPct val="5000"/>
                                  </p:iterate>
                                  <p:childTnLst>
                                    <p:set>
                                      <p:cBhvr>
                                        <p:cTn id="10" dur="1" fill="hold">
                                          <p:stCondLst>
                                            <p:cond delay="0"/>
                                          </p:stCondLst>
                                        </p:cTn>
                                        <p:tgtEl>
                                          <p:spTgt spid="230404"/>
                                        </p:tgtEl>
                                        <p:attrNameLst>
                                          <p:attrName>style.visibility</p:attrName>
                                        </p:attrNameLst>
                                      </p:cBhvr>
                                      <p:to>
                                        <p:strVal val="visible"/>
                                      </p:to>
                                    </p:set>
                                    <p:anim calcmode="lin" valueType="num">
                                      <p:cBhvr>
                                        <p:cTn id="11" dur="5000" fill="hold"/>
                                        <p:tgtEl>
                                          <p:spTgt spid="230404"/>
                                        </p:tgtEl>
                                        <p:attrNameLst>
                                          <p:attrName>ppt_w</p:attrName>
                                        </p:attrNameLst>
                                      </p:cBhvr>
                                      <p:tavLst>
                                        <p:tav tm="0">
                                          <p:val>
                                            <p:fltVal val="0"/>
                                          </p:val>
                                        </p:tav>
                                        <p:tav tm="100000">
                                          <p:val>
                                            <p:strVal val="#ppt_w"/>
                                          </p:val>
                                        </p:tav>
                                      </p:tavLst>
                                    </p:anim>
                                    <p:anim calcmode="lin" valueType="num">
                                      <p:cBhvr>
                                        <p:cTn id="12" dur="5000" fill="hold"/>
                                        <p:tgtEl>
                                          <p:spTgt spid="230404"/>
                                        </p:tgtEl>
                                        <p:attrNameLst>
                                          <p:attrName>ppt_h</p:attrName>
                                        </p:attrNameLst>
                                      </p:cBhvr>
                                      <p:tavLst>
                                        <p:tav tm="0">
                                          <p:val>
                                            <p:fltVal val="0"/>
                                          </p:val>
                                        </p:tav>
                                        <p:tav tm="100000">
                                          <p:val>
                                            <p:strVal val="#ppt_h"/>
                                          </p:val>
                                        </p:tav>
                                      </p:tavLst>
                                    </p:anim>
                                    <p:anim calcmode="lin" valueType="num">
                                      <p:cBhvr>
                                        <p:cTn id="13" dur="5000" fill="hold"/>
                                        <p:tgtEl>
                                          <p:spTgt spid="230404"/>
                                        </p:tgtEl>
                                        <p:attrNameLst>
                                          <p:attrName>style.rotation</p:attrName>
                                        </p:attrNameLst>
                                      </p:cBhvr>
                                      <p:tavLst>
                                        <p:tav tm="0">
                                          <p:val>
                                            <p:fltVal val="90"/>
                                          </p:val>
                                        </p:tav>
                                        <p:tav tm="100000">
                                          <p:val>
                                            <p:fltVal val="0"/>
                                          </p:val>
                                        </p:tav>
                                      </p:tavLst>
                                    </p:anim>
                                    <p:animEffect transition="in" filter="fade">
                                      <p:cBhvr>
                                        <p:cTn id="14" dur="5000"/>
                                        <p:tgtEl>
                                          <p:spTgt spid="230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parks Campus Sign"/>
          <p:cNvPicPr>
            <a:picLocks noChangeAspect="1" noChangeArrowheads="1"/>
          </p:cNvPicPr>
          <p:nvPr/>
        </p:nvPicPr>
        <p:blipFill>
          <a:blip r:embed="rId3" cstate="print"/>
          <a:srcRect/>
          <a:stretch>
            <a:fillRect/>
          </a:stretch>
        </p:blipFill>
        <p:spPr bwMode="auto">
          <a:xfrm>
            <a:off x="-990600" y="457200"/>
            <a:ext cx="5181600" cy="3886200"/>
          </a:xfrm>
          <a:prstGeom prst="rect">
            <a:avLst/>
          </a:prstGeom>
          <a:noFill/>
          <a:ln w="22225">
            <a:solidFill>
              <a:srgbClr val="800000"/>
            </a:solidFill>
            <a:miter lim="800000"/>
            <a:headEnd/>
            <a:tailEnd/>
          </a:ln>
        </p:spPr>
      </p:pic>
      <p:pic>
        <p:nvPicPr>
          <p:cNvPr id="13315" name="Picture 3" descr="Science Building w greenery"/>
          <p:cNvPicPr>
            <a:picLocks noChangeAspect="1" noChangeArrowheads="1"/>
          </p:cNvPicPr>
          <p:nvPr/>
        </p:nvPicPr>
        <p:blipFill>
          <a:blip r:embed="rId4" cstate="print"/>
          <a:srcRect/>
          <a:stretch>
            <a:fillRect/>
          </a:stretch>
        </p:blipFill>
        <p:spPr bwMode="auto">
          <a:xfrm>
            <a:off x="3581400" y="-76200"/>
            <a:ext cx="6000750" cy="8001000"/>
          </a:xfrm>
          <a:prstGeom prst="rect">
            <a:avLst/>
          </a:prstGeom>
          <a:noFill/>
          <a:ln w="25400">
            <a:solidFill>
              <a:srgbClr val="800000"/>
            </a:solidFill>
            <a:miter lim="800000"/>
            <a:headEnd/>
            <a:tailEnd/>
          </a:ln>
        </p:spPr>
      </p:pic>
      <p:pic>
        <p:nvPicPr>
          <p:cNvPr id="13316" name="Picture 4" descr="logo_process"/>
          <p:cNvPicPr>
            <a:picLocks noChangeAspect="1" noChangeArrowheads="1"/>
          </p:cNvPicPr>
          <p:nvPr/>
        </p:nvPicPr>
        <p:blipFill>
          <a:blip r:embed="rId5" cstate="print"/>
          <a:srcRect/>
          <a:stretch>
            <a:fillRect/>
          </a:stretch>
        </p:blipFill>
        <p:spPr bwMode="auto">
          <a:xfrm>
            <a:off x="457200" y="2819400"/>
            <a:ext cx="2624138" cy="40386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Husband &amp; Wife Grads"/>
          <p:cNvPicPr>
            <a:picLocks noChangeAspect="1" noChangeArrowheads="1"/>
          </p:cNvPicPr>
          <p:nvPr/>
        </p:nvPicPr>
        <p:blipFill>
          <a:blip r:embed="rId3" cstate="print"/>
          <a:srcRect/>
          <a:stretch>
            <a:fillRect/>
          </a:stretch>
        </p:blipFill>
        <p:spPr bwMode="auto">
          <a:xfrm>
            <a:off x="0" y="-304800"/>
            <a:ext cx="9372600" cy="809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609600" y="533400"/>
            <a:ext cx="685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sz="1000"/>
          </a:p>
        </p:txBody>
      </p:sp>
      <p:pic>
        <p:nvPicPr>
          <p:cNvPr id="2051" name="Picture 7" descr="logo 40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001000" y="5181600"/>
            <a:ext cx="969963" cy="1524000"/>
          </a:xfrm>
          <a:noFill/>
        </p:spPr>
      </p:pic>
      <p:sp>
        <p:nvSpPr>
          <p:cNvPr id="2052" name="Text Box 8"/>
          <p:cNvSpPr txBox="1">
            <a:spLocks noChangeArrowheads="1"/>
          </p:cNvSpPr>
          <p:nvPr/>
        </p:nvSpPr>
        <p:spPr bwMode="auto">
          <a:xfrm>
            <a:off x="381000" y="261256"/>
            <a:ext cx="85344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algn="ctr"/>
            <a:r>
              <a:rPr lang="en-US" sz="2800" b="1" dirty="0"/>
              <a:t>Employment </a:t>
            </a:r>
            <a:r>
              <a:rPr lang="en-US" sz="2800" b="1" dirty="0" smtClean="0"/>
              <a:t>Forms</a:t>
            </a:r>
          </a:p>
          <a:p>
            <a:pPr algn="ctr"/>
            <a:endParaRPr lang="en-US" sz="2800" b="1" dirty="0"/>
          </a:p>
          <a:p>
            <a:r>
              <a:rPr lang="en-US" sz="1200" dirty="0"/>
              <a:t>To begin employment at </a:t>
            </a:r>
            <a:r>
              <a:rPr lang="en-US" sz="1200" dirty="0" smtClean="0"/>
              <a:t>Wallace Community College </a:t>
            </a:r>
            <a:r>
              <a:rPr lang="en-US" sz="1200" dirty="0"/>
              <a:t>and to ensure you will receive your paycheck, complete the forms </a:t>
            </a:r>
            <a:r>
              <a:rPr lang="en-US" sz="1200" dirty="0" smtClean="0"/>
              <a:t>located on the new employee page.</a:t>
            </a:r>
            <a:r>
              <a:rPr lang="en-US" sz="1200" dirty="0"/>
              <a:t>  For questions about these forms, please contact the </a:t>
            </a:r>
            <a:r>
              <a:rPr lang="en-US" sz="1200" dirty="0" smtClean="0"/>
              <a:t>Human Resources office.</a:t>
            </a:r>
            <a:r>
              <a:rPr lang="en-US" sz="1200" dirty="0"/>
              <a:t/>
            </a:r>
            <a:br>
              <a:rPr lang="en-US" sz="1200" dirty="0"/>
            </a:br>
            <a:r>
              <a:rPr lang="en-US" sz="1200" dirty="0"/>
              <a:t/>
            </a:r>
            <a:br>
              <a:rPr lang="en-US" sz="1200" dirty="0"/>
            </a:br>
            <a:r>
              <a:rPr lang="en-US" sz="1200" i="1" dirty="0"/>
              <a:t>Note:  To </a:t>
            </a:r>
            <a:r>
              <a:rPr lang="en-US" sz="1200" b="1" dirty="0"/>
              <a:t>view</a:t>
            </a:r>
            <a:r>
              <a:rPr lang="en-US" sz="1200" i="1" dirty="0"/>
              <a:t> and </a:t>
            </a:r>
            <a:r>
              <a:rPr lang="en-US" sz="1200" b="1" dirty="0"/>
              <a:t>print</a:t>
            </a:r>
            <a:r>
              <a:rPr lang="en-US" sz="1200" i="1" dirty="0"/>
              <a:t> each form, click on the links provided </a:t>
            </a:r>
            <a:r>
              <a:rPr lang="en-US" sz="1200" i="1" dirty="0" smtClean="0"/>
              <a:t> or </a:t>
            </a:r>
            <a:r>
              <a:rPr lang="en-US" sz="1200" i="1" dirty="0"/>
              <a:t>each document.</a:t>
            </a:r>
            <a:r>
              <a:rPr lang="en-US" sz="1200" dirty="0"/>
              <a:t/>
            </a:r>
            <a:br>
              <a:rPr lang="en-US" sz="1200" dirty="0"/>
            </a:br>
            <a:r>
              <a:rPr lang="en-US" sz="1200" dirty="0"/>
              <a:t/>
            </a:r>
            <a:br>
              <a:rPr lang="en-US" sz="1200" dirty="0"/>
            </a:br>
            <a:r>
              <a:rPr lang="en-US" sz="1200" b="1" u="sng" dirty="0">
                <a:hlinkClick r:id="rId4"/>
              </a:rPr>
              <a:t>Employment Eligibility Verification Form (I-9)</a:t>
            </a:r>
            <a:r>
              <a:rPr lang="en-US" sz="1200" dirty="0"/>
              <a:t/>
            </a:r>
            <a:br>
              <a:rPr lang="en-US" sz="1200" dirty="0"/>
            </a:br>
            <a:r>
              <a:rPr lang="en-US" sz="1200" dirty="0"/>
              <a:t>The Immigration Reform and Control Act required that all newly-employed individuals provide documents that establish identity and employment eligibility and complete an I-9 form.</a:t>
            </a:r>
            <a:br>
              <a:rPr lang="en-US" sz="1200" dirty="0"/>
            </a:br>
            <a:r>
              <a:rPr lang="en-US" sz="1200" dirty="0"/>
              <a:t/>
            </a:r>
            <a:br>
              <a:rPr lang="en-US" sz="1200" dirty="0"/>
            </a:br>
            <a:r>
              <a:rPr lang="en-US" sz="1200" dirty="0"/>
              <a:t>Please submit the completed form to </a:t>
            </a:r>
            <a:r>
              <a:rPr lang="en-US" sz="1200" dirty="0" smtClean="0"/>
              <a:t>the Human Resources office within </a:t>
            </a:r>
            <a:r>
              <a:rPr lang="en-US" sz="1200" dirty="0"/>
              <a:t>the first 3 days of your employment.  You will be required to provide proper identification, so please read the accompanying instructions when completing the form.</a:t>
            </a:r>
            <a:br>
              <a:rPr lang="en-US" sz="1200" dirty="0"/>
            </a:br>
            <a:r>
              <a:rPr lang="en-US" sz="1200" dirty="0"/>
              <a:t/>
            </a:r>
            <a:br>
              <a:rPr lang="en-US" sz="1200" dirty="0"/>
            </a:br>
            <a:r>
              <a:rPr lang="en-US" sz="1200" dirty="0"/>
              <a:t>The College will employ only U.S. citizens and persons authorized to work in the United States.  Failure to comply with the provisions of the act will result in immediate termination of employment.</a:t>
            </a:r>
            <a:br>
              <a:rPr lang="en-US" sz="1200" dirty="0"/>
            </a:br>
            <a:r>
              <a:rPr lang="en-US" sz="1200" dirty="0"/>
              <a:t/>
            </a:r>
            <a:br>
              <a:rPr lang="en-US" sz="1200" dirty="0"/>
            </a:br>
            <a:r>
              <a:rPr lang="en-US" sz="1200" b="1" u="sng" dirty="0" smtClean="0">
                <a:solidFill>
                  <a:schemeClr val="accent1">
                    <a:lumMod val="50000"/>
                  </a:schemeClr>
                </a:solidFill>
              </a:rPr>
              <a:t>A-4 State Income Tax Withholding Form</a:t>
            </a:r>
            <a:r>
              <a:rPr lang="en-US" sz="1200" b="1" u="sng" dirty="0">
                <a:solidFill>
                  <a:schemeClr val="accent1">
                    <a:lumMod val="50000"/>
                  </a:schemeClr>
                </a:solidFill>
              </a:rPr>
              <a:t/>
            </a:r>
            <a:br>
              <a:rPr lang="en-US" sz="1200" b="1" u="sng" dirty="0">
                <a:solidFill>
                  <a:schemeClr val="accent1">
                    <a:lumMod val="50000"/>
                  </a:schemeClr>
                </a:solidFill>
              </a:rPr>
            </a:br>
            <a:r>
              <a:rPr lang="en-US" sz="1200" dirty="0"/>
              <a:t>All employees must sign a </a:t>
            </a:r>
            <a:r>
              <a:rPr lang="en-US" sz="1200" dirty="0" smtClean="0"/>
              <a:t>A-4 </a:t>
            </a:r>
            <a:r>
              <a:rPr lang="en-US" sz="1200" dirty="0"/>
              <a:t>form when they start </a:t>
            </a:r>
            <a:r>
              <a:rPr lang="en-US" sz="1200" dirty="0" smtClean="0"/>
              <a:t>work. Otherwise</a:t>
            </a:r>
            <a:r>
              <a:rPr lang="en-US" sz="1200" dirty="0"/>
              <a:t>, tax will be withheld without exemption</a:t>
            </a:r>
          </a:p>
          <a:p>
            <a:r>
              <a:rPr lang="en-US" sz="1200" dirty="0"/>
              <a:t/>
            </a:r>
            <a:br>
              <a:rPr lang="en-US" sz="1200" dirty="0"/>
            </a:br>
            <a:r>
              <a:rPr lang="en-US" sz="1200" b="1" u="sng" dirty="0">
                <a:hlinkClick r:id="rId5"/>
              </a:rPr>
              <a:t>W-4 Income Tax Withholding Form</a:t>
            </a:r>
            <a:r>
              <a:rPr lang="en-US" sz="1200" dirty="0"/>
              <a:t/>
            </a:r>
            <a:br>
              <a:rPr lang="en-US" sz="1200" dirty="0"/>
            </a:br>
            <a:r>
              <a:rPr lang="en-US" sz="1200" dirty="0"/>
              <a:t>All employees must sign a W-4 form when they start work.  </a:t>
            </a:r>
            <a:r>
              <a:rPr lang="en-US" sz="1200" dirty="0" smtClean="0"/>
              <a:t>If </a:t>
            </a:r>
            <a:r>
              <a:rPr lang="en-US" sz="1200" dirty="0"/>
              <a:t>you do not provide the College with a completed W-4 form, taxes will be withheld at the maximum tax rate of Single and 0 allowances.</a:t>
            </a:r>
          </a:p>
          <a:p>
            <a:r>
              <a:rPr lang="en-US" sz="1200" b="1" dirty="0"/>
              <a:t>Q:</a:t>
            </a:r>
            <a:r>
              <a:rPr lang="en-US" sz="1200" dirty="0"/>
              <a:t>  Why is Payroll requiring my Social Security Card?</a:t>
            </a:r>
            <a:br>
              <a:rPr lang="en-US" sz="1200" dirty="0"/>
            </a:br>
            <a:r>
              <a:rPr lang="en-US" sz="1200" b="1" dirty="0"/>
              <a:t>A:  </a:t>
            </a:r>
            <a:r>
              <a:rPr lang="en-US" sz="1200" dirty="0"/>
              <a:t>Annually, the Payroll Department reports employees' W-2 earnings to the Social Security Administration.  Each year a number of employees cannot have their earnings properly credited due to discrepancies in the name and/or social security number being reported.  Due to our concern that employees receive proper credit for retirement earnings, the Payroll Department is requiring a copy of the employee's Social Security Card at the time of hire.</a:t>
            </a:r>
            <a:br>
              <a:rPr lang="en-US" sz="1200" dirty="0"/>
            </a:br>
            <a:r>
              <a:rPr lang="en-US" sz="1200" dirty="0"/>
              <a:t/>
            </a:r>
            <a:br>
              <a:rPr lang="en-US" sz="1200" dirty="0"/>
            </a:br>
            <a:endParaRPr lang="en-US" sz="1200" dirty="0"/>
          </a:p>
        </p:txBody>
      </p:sp>
    </p:spTree>
    <p:extLst>
      <p:ext uri="{BB962C8B-B14F-4D97-AF65-F5344CB8AC3E}">
        <p14:creationId xmlns:p14="http://schemas.microsoft.com/office/powerpoint/2010/main" val="3646995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609600" y="533400"/>
            <a:ext cx="685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sz="1000"/>
          </a:p>
        </p:txBody>
      </p:sp>
      <p:pic>
        <p:nvPicPr>
          <p:cNvPr id="2051" name="Picture 7" descr="logo 40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001000" y="5181600"/>
            <a:ext cx="969963" cy="1524000"/>
          </a:xfrm>
          <a:noFill/>
        </p:spPr>
      </p:pic>
      <p:sp>
        <p:nvSpPr>
          <p:cNvPr id="2052" name="Text Box 8"/>
          <p:cNvSpPr txBox="1">
            <a:spLocks noChangeArrowheads="1"/>
          </p:cNvSpPr>
          <p:nvPr/>
        </p:nvSpPr>
        <p:spPr bwMode="auto">
          <a:xfrm>
            <a:off x="381000" y="261256"/>
            <a:ext cx="85344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algn="ctr"/>
            <a:r>
              <a:rPr lang="en-US" sz="2400" b="1" dirty="0"/>
              <a:t>Employment </a:t>
            </a:r>
            <a:r>
              <a:rPr lang="en-US" sz="2400" b="1" dirty="0" smtClean="0"/>
              <a:t>Forms</a:t>
            </a:r>
          </a:p>
          <a:p>
            <a:pPr algn="ctr"/>
            <a:endParaRPr lang="en-US" sz="2400" b="1" dirty="0" smtClean="0"/>
          </a:p>
          <a:p>
            <a:r>
              <a:rPr lang="en-US" sz="1400" b="1" dirty="0"/>
              <a:t>Paycheck</a:t>
            </a:r>
            <a:br>
              <a:rPr lang="en-US" sz="1400" b="1" dirty="0"/>
            </a:br>
            <a:r>
              <a:rPr lang="en-US" sz="1400" b="1" dirty="0"/>
              <a:t>Q:  </a:t>
            </a:r>
            <a:r>
              <a:rPr lang="en-US" sz="1400" dirty="0"/>
              <a:t>When do I get paid?</a:t>
            </a:r>
            <a:br>
              <a:rPr lang="en-US" sz="1400" dirty="0"/>
            </a:br>
            <a:r>
              <a:rPr lang="en-US" sz="1400" b="1" dirty="0"/>
              <a:t>A:  </a:t>
            </a:r>
            <a:r>
              <a:rPr lang="en-US" sz="1400" dirty="0"/>
              <a:t>The </a:t>
            </a:r>
            <a:r>
              <a:rPr lang="en-US" sz="1400" dirty="0" smtClean="0"/>
              <a:t>last working day of the month</a:t>
            </a:r>
          </a:p>
          <a:p>
            <a:r>
              <a:rPr lang="en-US" sz="1400" dirty="0"/>
              <a:t/>
            </a:r>
            <a:br>
              <a:rPr lang="en-US" sz="1400" dirty="0"/>
            </a:br>
            <a:r>
              <a:rPr lang="en-US" sz="1400" b="1" dirty="0"/>
              <a:t>Q:</a:t>
            </a:r>
            <a:r>
              <a:rPr lang="en-US" sz="1400" dirty="0"/>
              <a:t>  How do I record my time?</a:t>
            </a:r>
            <a:br>
              <a:rPr lang="en-US" sz="1400" dirty="0"/>
            </a:br>
            <a:r>
              <a:rPr lang="en-US" sz="1400" b="1" dirty="0"/>
              <a:t>A:</a:t>
            </a:r>
            <a:r>
              <a:rPr lang="en-US" sz="1400" dirty="0"/>
              <a:t>  There are two ways.  </a:t>
            </a:r>
            <a:r>
              <a:rPr lang="en-US" sz="1400" dirty="0" smtClean="0"/>
              <a:t>Full-Time employees should use the Web </a:t>
            </a:r>
            <a:r>
              <a:rPr lang="en-US" sz="1400" dirty="0"/>
              <a:t>Time Entry, which is done through the </a:t>
            </a:r>
            <a:r>
              <a:rPr lang="en-US" sz="1400" dirty="0" smtClean="0"/>
              <a:t>Wallace College </a:t>
            </a:r>
            <a:r>
              <a:rPr lang="en-US" sz="1400" dirty="0"/>
              <a:t>Website.  </a:t>
            </a:r>
            <a:r>
              <a:rPr lang="en-US" sz="1400" dirty="0" smtClean="0"/>
              <a:t>Part-Time employees should complete a paper time card, </a:t>
            </a:r>
            <a:r>
              <a:rPr lang="en-US" sz="1400" dirty="0"/>
              <a:t>which is done by someone in your </a:t>
            </a:r>
            <a:r>
              <a:rPr lang="en-US" sz="1400" dirty="0" smtClean="0"/>
              <a:t>department.</a:t>
            </a:r>
            <a:r>
              <a:rPr lang="en-US" sz="1400" dirty="0"/>
              <a:t> </a:t>
            </a:r>
            <a:r>
              <a:rPr lang="en-US" sz="1400" dirty="0" smtClean="0"/>
              <a:t>.</a:t>
            </a:r>
            <a:r>
              <a:rPr lang="en-US" sz="1400" dirty="0"/>
              <a:t/>
            </a:r>
            <a:br>
              <a:rPr lang="en-US" sz="1400" dirty="0"/>
            </a:br>
            <a:endParaRPr lang="en-US" sz="1400" dirty="0" smtClean="0"/>
          </a:p>
          <a:p>
            <a:r>
              <a:rPr lang="en-US" sz="1400" dirty="0"/>
              <a:t/>
            </a:r>
            <a:br>
              <a:rPr lang="en-US" sz="1400" dirty="0"/>
            </a:br>
            <a:r>
              <a:rPr lang="en-US" sz="1400" b="1" u="sng" dirty="0">
                <a:hlinkClick r:id="rId4"/>
              </a:rPr>
              <a:t>Direct Deposit </a:t>
            </a:r>
            <a:endParaRPr lang="en-US" sz="1400" b="1" u="sng" dirty="0" smtClean="0"/>
          </a:p>
          <a:p>
            <a:r>
              <a:rPr lang="en-US" sz="1400" b="1" dirty="0" smtClean="0"/>
              <a:t>What </a:t>
            </a:r>
            <a:r>
              <a:rPr lang="en-US" sz="1400" b="1" dirty="0"/>
              <a:t>will I need?</a:t>
            </a:r>
            <a:r>
              <a:rPr lang="en-US" sz="1400" dirty="0"/>
              <a:t/>
            </a:r>
            <a:br>
              <a:rPr lang="en-US" sz="1400" dirty="0"/>
            </a:br>
            <a:r>
              <a:rPr lang="en-US" sz="1400" dirty="0" smtClean="0"/>
              <a:t>Voided Check </a:t>
            </a:r>
          </a:p>
          <a:p>
            <a:r>
              <a:rPr lang="en-US" sz="1400" dirty="0" smtClean="0"/>
              <a:t>OR</a:t>
            </a:r>
          </a:p>
          <a:p>
            <a:r>
              <a:rPr lang="en-US" sz="1400" dirty="0" smtClean="0"/>
              <a:t>Document from bank identifying the following information:</a:t>
            </a:r>
            <a:br>
              <a:rPr lang="en-US" sz="1400" dirty="0" smtClean="0"/>
            </a:br>
            <a:r>
              <a:rPr lang="en-US" sz="1400" dirty="0"/>
              <a:t>Your </a:t>
            </a:r>
            <a:r>
              <a:rPr lang="en-US" sz="1400" dirty="0" smtClean="0"/>
              <a:t>Social Security number </a:t>
            </a:r>
            <a:r>
              <a:rPr lang="en-US" sz="1400" dirty="0"/>
              <a:t>(e.g. S00000001)</a:t>
            </a:r>
            <a:br>
              <a:rPr lang="en-US" sz="1400" dirty="0"/>
            </a:br>
            <a:r>
              <a:rPr lang="en-US" sz="1400" dirty="0"/>
              <a:t>Name on Bank Account</a:t>
            </a:r>
            <a:br>
              <a:rPr lang="en-US" sz="1400" dirty="0"/>
            </a:br>
            <a:r>
              <a:rPr lang="en-US" sz="1400" dirty="0" err="1"/>
              <a:t>Account</a:t>
            </a:r>
            <a:r>
              <a:rPr lang="en-US" sz="1400" dirty="0"/>
              <a:t> Number</a:t>
            </a:r>
            <a:br>
              <a:rPr lang="en-US" sz="1400" dirty="0"/>
            </a:br>
            <a:r>
              <a:rPr lang="en-US" sz="1400" dirty="0"/>
              <a:t>Bank Name</a:t>
            </a:r>
            <a:br>
              <a:rPr lang="en-US" sz="1400" dirty="0"/>
            </a:br>
            <a:endParaRPr lang="en-US" sz="1400" dirty="0" smtClean="0"/>
          </a:p>
          <a:p>
            <a:endParaRPr lang="en-US" sz="1400" dirty="0" smtClean="0"/>
          </a:p>
          <a:p>
            <a:r>
              <a:rPr lang="en-US" sz="1400" b="1" u="sng" dirty="0">
                <a:hlinkClick r:id="rId4"/>
              </a:rPr>
              <a:t>T</a:t>
            </a:r>
            <a:r>
              <a:rPr lang="en-US" sz="1400" b="1" u="sng" dirty="0" smtClean="0">
                <a:hlinkClick r:id="rId4"/>
              </a:rPr>
              <a:t>eachers Retirement System form</a:t>
            </a:r>
            <a:r>
              <a:rPr lang="en-US" sz="1400" dirty="0" smtClean="0"/>
              <a:t> </a:t>
            </a:r>
            <a:br>
              <a:rPr lang="en-US" sz="1400" dirty="0" smtClean="0"/>
            </a:br>
            <a:r>
              <a:rPr lang="en-US" sz="1400" b="1" i="1" dirty="0"/>
              <a:t>M</a:t>
            </a:r>
            <a:r>
              <a:rPr lang="en-US" sz="1400" b="1" i="1" dirty="0" smtClean="0"/>
              <a:t>ust </a:t>
            </a:r>
            <a:r>
              <a:rPr lang="en-US" sz="1400" b="1" i="1" dirty="0"/>
              <a:t>be notarized before submitting</a:t>
            </a:r>
            <a:endParaRPr lang="en-US" sz="1400" b="1" dirty="0"/>
          </a:p>
        </p:txBody>
      </p:sp>
    </p:spTree>
    <p:extLst>
      <p:ext uri="{BB962C8B-B14F-4D97-AF65-F5344CB8AC3E}">
        <p14:creationId xmlns:p14="http://schemas.microsoft.com/office/powerpoint/2010/main" val="938290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609600" y="533400"/>
            <a:ext cx="685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sz="1000"/>
          </a:p>
        </p:txBody>
      </p:sp>
      <p:pic>
        <p:nvPicPr>
          <p:cNvPr id="2051" name="Picture 7" descr="logo 40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001000" y="5181600"/>
            <a:ext cx="969963" cy="1524000"/>
          </a:xfrm>
          <a:noFill/>
        </p:spPr>
      </p:pic>
      <p:sp>
        <p:nvSpPr>
          <p:cNvPr id="2052" name="Text Box 8"/>
          <p:cNvSpPr txBox="1">
            <a:spLocks noChangeArrowheads="1"/>
          </p:cNvSpPr>
          <p:nvPr/>
        </p:nvSpPr>
        <p:spPr bwMode="auto">
          <a:xfrm>
            <a:off x="381000" y="261256"/>
            <a:ext cx="85344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algn="ctr"/>
            <a:r>
              <a:rPr lang="en-US" sz="2800" b="1" dirty="0" smtClean="0"/>
              <a:t>Wallace Community College Policies</a:t>
            </a:r>
          </a:p>
          <a:p>
            <a:pPr algn="ctr"/>
            <a:endParaRPr lang="en-US" sz="2800" b="1" dirty="0"/>
          </a:p>
          <a:p>
            <a:r>
              <a:rPr lang="en-US" sz="1200" dirty="0"/>
              <a:t>It is our responsibility, as employees of the College, to become familiar with the policies that govern our conduct.  Please </a:t>
            </a:r>
            <a:r>
              <a:rPr lang="en-US" sz="1200" b="1" dirty="0" smtClean="0"/>
              <a:t>read</a:t>
            </a:r>
            <a:r>
              <a:rPr lang="en-US" sz="1200" dirty="0"/>
              <a:t> each of the following policy statements.  </a:t>
            </a:r>
            <a:r>
              <a:rPr lang="en-US" sz="1200" dirty="0" smtClean="0"/>
              <a:t>If </a:t>
            </a:r>
            <a:r>
              <a:rPr lang="en-US" sz="1200" dirty="0"/>
              <a:t>you have questions about any of these policies, refer to the list of contacts within the policies or ask your </a:t>
            </a:r>
            <a:r>
              <a:rPr lang="en-US" sz="1200" dirty="0" smtClean="0"/>
              <a:t>supervisor. The </a:t>
            </a:r>
            <a:r>
              <a:rPr lang="en-US" sz="1200" dirty="0"/>
              <a:t>College complies with federal and state regulations including:</a:t>
            </a:r>
            <a:br>
              <a:rPr lang="en-US" sz="1200" dirty="0"/>
            </a:br>
            <a:r>
              <a:rPr lang="en-US" sz="1200" dirty="0"/>
              <a:t/>
            </a:r>
            <a:br>
              <a:rPr lang="en-US" sz="1200" dirty="0"/>
            </a:br>
            <a:r>
              <a:rPr lang="en-US" sz="1200" b="1" u="sng" dirty="0">
                <a:solidFill>
                  <a:schemeClr val="accent1">
                    <a:lumMod val="50000"/>
                  </a:schemeClr>
                </a:solidFill>
              </a:rPr>
              <a:t>Americans with Disabilities Act (ADA)</a:t>
            </a:r>
            <a:br>
              <a:rPr lang="en-US" sz="1200" b="1" u="sng" dirty="0">
                <a:solidFill>
                  <a:schemeClr val="accent1">
                    <a:lumMod val="50000"/>
                  </a:schemeClr>
                </a:solidFill>
              </a:rPr>
            </a:br>
            <a:r>
              <a:rPr lang="en-US" sz="1200" dirty="0" smtClean="0"/>
              <a:t>Wallace Community College </a:t>
            </a:r>
            <a:r>
              <a:rPr lang="en-US" sz="1200" dirty="0"/>
              <a:t>provides services and accommodations for students, employees, applicants for employment, and visitors to the College.  If you need accommodations to perform the essential functions of your job, please contact </a:t>
            </a:r>
            <a:r>
              <a:rPr lang="en-US" sz="1200" dirty="0" smtClean="0"/>
              <a:t>Brooke Strickland </a:t>
            </a:r>
            <a:r>
              <a:rPr lang="en-US" sz="1200" dirty="0"/>
              <a:t>the </a:t>
            </a:r>
            <a:r>
              <a:rPr lang="en-US" sz="1200" dirty="0" smtClean="0"/>
              <a:t>Director of Human Resources at 334-556-2418.</a:t>
            </a:r>
          </a:p>
          <a:p>
            <a:endParaRPr lang="en-US" sz="1200" dirty="0" smtClean="0"/>
          </a:p>
          <a:p>
            <a:r>
              <a:rPr lang="en-US" sz="1200" b="1" u="sng" dirty="0">
                <a:solidFill>
                  <a:schemeClr val="accent1">
                    <a:lumMod val="50000"/>
                  </a:schemeClr>
                </a:solidFill>
              </a:rPr>
              <a:t>Affirmative Action/Equal Opportunity</a:t>
            </a:r>
            <a:br>
              <a:rPr lang="en-US" sz="1200" b="1" u="sng" dirty="0">
                <a:solidFill>
                  <a:schemeClr val="accent1">
                    <a:lumMod val="50000"/>
                  </a:schemeClr>
                </a:solidFill>
              </a:rPr>
            </a:br>
            <a:r>
              <a:rPr lang="en-US" sz="1200" dirty="0" smtClean="0"/>
              <a:t>Wallace </a:t>
            </a:r>
            <a:r>
              <a:rPr lang="en-US" sz="1200" dirty="0"/>
              <a:t>is an equal opportunity institution providing educational and employment opportunities without regard to race, color, religion, sex, national origin, age or disability.  Inquiries concerning the above, including the application of Title I, Title VI, Title VII, Title IX, or Section 504 may be referred to </a:t>
            </a:r>
            <a:r>
              <a:rPr lang="en-US" sz="1200" dirty="0" smtClean="0"/>
              <a:t>Human </a:t>
            </a:r>
            <a:r>
              <a:rPr lang="en-US" sz="1200" dirty="0"/>
              <a:t>Resources.</a:t>
            </a:r>
            <a:br>
              <a:rPr lang="en-US" sz="1200" dirty="0"/>
            </a:br>
            <a:r>
              <a:rPr lang="en-US" sz="1200" dirty="0"/>
              <a:t/>
            </a:r>
            <a:br>
              <a:rPr lang="en-US" sz="1200" dirty="0"/>
            </a:br>
            <a:r>
              <a:rPr lang="en-US" sz="1200" b="1" u="sng" dirty="0">
                <a:hlinkClick r:id="rId4"/>
              </a:rPr>
              <a:t>Employment Discrimination Policy</a:t>
            </a:r>
            <a:r>
              <a:rPr lang="en-US" sz="1200" b="1" dirty="0"/>
              <a:t/>
            </a:r>
            <a:br>
              <a:rPr lang="en-US" sz="1200" b="1" dirty="0"/>
            </a:br>
            <a:r>
              <a:rPr lang="en-US" sz="1200" dirty="0"/>
              <a:t>The State Board of Education is committed to providing both </a:t>
            </a:r>
            <a:r>
              <a:rPr lang="en-US" sz="1200" dirty="0" smtClean="0"/>
              <a:t>employment </a:t>
            </a:r>
            <a:r>
              <a:rPr lang="en-US" sz="1200" dirty="0"/>
              <a:t>and educational environments free of harassment or </a:t>
            </a:r>
            <a:r>
              <a:rPr lang="en-US" sz="1200" dirty="0" smtClean="0"/>
              <a:t>discrimination </a:t>
            </a:r>
            <a:r>
              <a:rPr lang="en-US" sz="1200" dirty="0"/>
              <a:t>related to an individual’s race, color, gender, </a:t>
            </a:r>
            <a:r>
              <a:rPr lang="en-US" sz="1200" dirty="0" smtClean="0"/>
              <a:t>religion</a:t>
            </a:r>
            <a:r>
              <a:rPr lang="en-US" sz="1200" dirty="0"/>
              <a:t>, </a:t>
            </a:r>
            <a:r>
              <a:rPr lang="en-US" sz="1200" dirty="0" smtClean="0"/>
              <a:t>national </a:t>
            </a:r>
            <a:r>
              <a:rPr lang="en-US" sz="1200" dirty="0"/>
              <a:t>origin, age, disability, or any other protected </a:t>
            </a:r>
          </a:p>
          <a:p>
            <a:r>
              <a:rPr lang="en-US" sz="1200" dirty="0"/>
              <a:t>class.  Such harassment is a violation of State Board of Education </a:t>
            </a:r>
            <a:r>
              <a:rPr lang="en-US" sz="1200" dirty="0" smtClean="0"/>
              <a:t>policy</a:t>
            </a:r>
            <a:r>
              <a:rPr lang="en-US" sz="1200" dirty="0"/>
              <a:t>.  Any practice or behavior that constitutes harassment or </a:t>
            </a:r>
            <a:r>
              <a:rPr lang="en-US" sz="1200" dirty="0" smtClean="0"/>
              <a:t>discrimination </a:t>
            </a:r>
            <a:r>
              <a:rPr lang="en-US" sz="1200" dirty="0"/>
              <a:t>shall not be tolerated on any campus or site, or in </a:t>
            </a:r>
            <a:r>
              <a:rPr lang="en-US" sz="1200" dirty="0" smtClean="0"/>
              <a:t>any </a:t>
            </a:r>
            <a:r>
              <a:rPr lang="en-US" sz="1200" dirty="0"/>
              <a:t>division or department, by any employee, student, agent, or </a:t>
            </a:r>
            <a:r>
              <a:rPr lang="en-US" sz="1200" dirty="0" smtClean="0"/>
              <a:t>non-employee </a:t>
            </a:r>
            <a:r>
              <a:rPr lang="en-US" sz="1200" dirty="0"/>
              <a:t>on any institution’s property and while engaged in </a:t>
            </a:r>
            <a:r>
              <a:rPr lang="en-US" sz="1200" dirty="0" smtClean="0"/>
              <a:t>any </a:t>
            </a:r>
            <a:r>
              <a:rPr lang="en-US" sz="1200" dirty="0"/>
              <a:t>institutionally sponsored activities</a:t>
            </a:r>
            <a:r>
              <a:rPr lang="en-US" sz="1200" dirty="0" smtClean="0"/>
              <a:t>.</a:t>
            </a:r>
          </a:p>
          <a:p>
            <a:endParaRPr lang="en-US" sz="1200" dirty="0"/>
          </a:p>
          <a:p>
            <a:r>
              <a:rPr lang="en-US" sz="1200" b="1" u="sng" dirty="0">
                <a:hlinkClick r:id="rId5"/>
              </a:rPr>
              <a:t>Sexual Harassment Avoidance</a:t>
            </a:r>
            <a:r>
              <a:rPr lang="en-US" sz="1200" b="1" dirty="0"/>
              <a:t/>
            </a:r>
            <a:br>
              <a:rPr lang="en-US" sz="1200" b="1" dirty="0"/>
            </a:br>
            <a:r>
              <a:rPr lang="en-US" sz="1200" dirty="0"/>
              <a:t>Wallace is committed to maintaining a fair and respectful environment for living, working, and studying.  </a:t>
            </a:r>
            <a:endParaRPr lang="en-US" sz="1200" dirty="0" smtClean="0"/>
          </a:p>
          <a:p>
            <a:r>
              <a:rPr lang="en-US" sz="1200" dirty="0" smtClean="0"/>
              <a:t>Reports </a:t>
            </a:r>
            <a:r>
              <a:rPr lang="en-US" sz="1200" dirty="0"/>
              <a:t>of sexual harassment will be met with appropriate disciplinary action, up to and including dismissal </a:t>
            </a:r>
            <a:endParaRPr lang="en-US" sz="1200" dirty="0" smtClean="0"/>
          </a:p>
          <a:p>
            <a:r>
              <a:rPr lang="en-US" sz="1200" dirty="0" smtClean="0"/>
              <a:t>from </a:t>
            </a:r>
            <a:r>
              <a:rPr lang="en-US" sz="1200" dirty="0"/>
              <a:t>the College.</a:t>
            </a:r>
          </a:p>
          <a:p>
            <a:endParaRPr lang="en-US" sz="1200" dirty="0"/>
          </a:p>
        </p:txBody>
      </p:sp>
    </p:spTree>
    <p:extLst>
      <p:ext uri="{BB962C8B-B14F-4D97-AF65-F5344CB8AC3E}">
        <p14:creationId xmlns:p14="http://schemas.microsoft.com/office/powerpoint/2010/main" val="422496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609600" y="533400"/>
            <a:ext cx="685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sz="1000"/>
          </a:p>
        </p:txBody>
      </p:sp>
      <p:pic>
        <p:nvPicPr>
          <p:cNvPr id="2051" name="Picture 7" descr="logo 40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001000" y="5181600"/>
            <a:ext cx="969963" cy="1524000"/>
          </a:xfrm>
          <a:noFill/>
        </p:spPr>
      </p:pic>
      <p:sp>
        <p:nvSpPr>
          <p:cNvPr id="2052" name="Text Box 8"/>
          <p:cNvSpPr txBox="1">
            <a:spLocks noChangeArrowheads="1"/>
          </p:cNvSpPr>
          <p:nvPr/>
        </p:nvSpPr>
        <p:spPr bwMode="auto">
          <a:xfrm>
            <a:off x="0" y="0"/>
            <a:ext cx="90678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algn="ctr"/>
            <a:r>
              <a:rPr lang="en-US" sz="2800" b="1" dirty="0" smtClean="0"/>
              <a:t>Wallace Community College Policies</a:t>
            </a:r>
          </a:p>
          <a:p>
            <a:pPr algn="ctr"/>
            <a:endParaRPr lang="en-US" sz="2800" b="1" dirty="0" smtClean="0"/>
          </a:p>
          <a:p>
            <a:r>
              <a:rPr lang="en-US" sz="1400" b="1" u="sng" dirty="0" smtClean="0">
                <a:hlinkClick r:id="rId4"/>
              </a:rPr>
              <a:t>Professional Responsibility </a:t>
            </a:r>
            <a:r>
              <a:rPr lang="en-US" sz="1400" b="1" dirty="0"/>
              <a:t/>
            </a:r>
            <a:br>
              <a:rPr lang="en-US" sz="1400" b="1" dirty="0"/>
            </a:br>
            <a:r>
              <a:rPr lang="en-US" sz="1400" dirty="0"/>
              <a:t>Wallace Community College employees have basic responsibilities to </a:t>
            </a:r>
            <a:r>
              <a:rPr lang="en-US" sz="1400" dirty="0" smtClean="0"/>
              <a:t>students</a:t>
            </a:r>
            <a:r>
              <a:rPr lang="en-US" sz="1400" dirty="0"/>
              <a:t>, the community, and the general public.  Members of the College </a:t>
            </a:r>
            <a:r>
              <a:rPr lang="en-US" sz="1400" dirty="0" smtClean="0"/>
              <a:t>staff </a:t>
            </a:r>
            <a:r>
              <a:rPr lang="en-US" sz="1400" dirty="0"/>
              <a:t>should strive to promote a College environment that fosters personal </a:t>
            </a:r>
            <a:r>
              <a:rPr lang="en-US" sz="1400" dirty="0" smtClean="0"/>
              <a:t>integrity </a:t>
            </a:r>
            <a:r>
              <a:rPr lang="en-US" sz="1400" dirty="0"/>
              <a:t>where the worth and dignity of each human being is </a:t>
            </a:r>
            <a:r>
              <a:rPr lang="en-US" sz="1400" dirty="0" smtClean="0"/>
              <a:t>realized, democratic </a:t>
            </a:r>
            <a:r>
              <a:rPr lang="en-US" sz="1400" dirty="0"/>
              <a:t>principles are promoted, and efforts are made to assist </a:t>
            </a:r>
            <a:r>
              <a:rPr lang="en-US" sz="1400" dirty="0" smtClean="0"/>
              <a:t>colleagues </a:t>
            </a:r>
            <a:r>
              <a:rPr lang="en-US" sz="1400" dirty="0"/>
              <a:t>and students to realize their potential as worthy and effective </a:t>
            </a:r>
            <a:r>
              <a:rPr lang="en-US" sz="1400" dirty="0" smtClean="0"/>
              <a:t>members </a:t>
            </a:r>
            <a:r>
              <a:rPr lang="en-US" sz="1400" dirty="0"/>
              <a:t>of society.  Administrators, the faculty, and professional and </a:t>
            </a:r>
            <a:r>
              <a:rPr lang="en-US" sz="1400" dirty="0" smtClean="0"/>
              <a:t>support </a:t>
            </a:r>
            <a:r>
              <a:rPr lang="en-US" sz="1400" dirty="0"/>
              <a:t>staff members are expected to adhere to the highest ethical </a:t>
            </a:r>
            <a:r>
              <a:rPr lang="en-US" sz="1400" dirty="0" smtClean="0"/>
              <a:t>standards </a:t>
            </a:r>
            <a:r>
              <a:rPr lang="en-US" sz="1400" dirty="0"/>
              <a:t>to ensure a professionally functioning institution and to guarantee </a:t>
            </a:r>
            <a:r>
              <a:rPr lang="en-US" sz="1400" dirty="0" smtClean="0"/>
              <a:t>equal </a:t>
            </a:r>
            <a:r>
              <a:rPr lang="en-US" sz="1400" dirty="0"/>
              <a:t>educational opportunities for all </a:t>
            </a:r>
            <a:r>
              <a:rPr lang="en-US" sz="1400" dirty="0" smtClean="0"/>
              <a:t>students. Employees </a:t>
            </a:r>
            <a:r>
              <a:rPr lang="en-US" sz="1400" dirty="0"/>
              <a:t>of Wallace Community College determine the ethical and moral </a:t>
            </a:r>
            <a:r>
              <a:rPr lang="en-US" sz="1400" dirty="0" smtClean="0"/>
              <a:t>tone </a:t>
            </a:r>
            <a:r>
              <a:rPr lang="en-US" sz="1400" dirty="0"/>
              <a:t>for the institution through both personal conduct and job </a:t>
            </a:r>
            <a:r>
              <a:rPr lang="en-US" sz="1400" dirty="0" smtClean="0"/>
              <a:t>performance</a:t>
            </a:r>
            <a:r>
              <a:rPr lang="en-US" sz="1400" dirty="0"/>
              <a:t>. </a:t>
            </a:r>
            <a:r>
              <a:rPr lang="en-US" sz="1400" dirty="0" smtClean="0"/>
              <a:t>Therefore</a:t>
            </a:r>
            <a:r>
              <a:rPr lang="en-US" sz="1400" dirty="0"/>
              <a:t>, each employee should be dedicated to the highest ideals of honor </a:t>
            </a:r>
            <a:r>
              <a:rPr lang="en-US" sz="1400" dirty="0" smtClean="0"/>
              <a:t>and </a:t>
            </a:r>
            <a:r>
              <a:rPr lang="en-US" sz="1400" dirty="0"/>
              <a:t>integrity in all public and personal relationships.  Relationships among </a:t>
            </a:r>
            <a:r>
              <a:rPr lang="en-US" sz="1400" dirty="0" smtClean="0"/>
              <a:t>College </a:t>
            </a:r>
            <a:r>
              <a:rPr lang="en-US" sz="1400" dirty="0"/>
              <a:t>personnel of different ranks that involve or give the appearance of </a:t>
            </a:r>
            <a:r>
              <a:rPr lang="en-US" sz="1400" dirty="0" smtClean="0"/>
              <a:t>partiality</a:t>
            </a:r>
            <a:r>
              <a:rPr lang="en-US" sz="1400" dirty="0"/>
              <a:t>, preferential treatment, or improper use of position should be </a:t>
            </a:r>
            <a:r>
              <a:rPr lang="en-US" sz="1400" dirty="0" smtClean="0"/>
              <a:t>avoided</a:t>
            </a:r>
            <a:r>
              <a:rPr lang="en-US" sz="1400" dirty="0"/>
              <a:t>.  Romantic relationships that might be appropriate in other </a:t>
            </a:r>
            <a:r>
              <a:rPr lang="en-US" sz="1400" dirty="0" smtClean="0"/>
              <a:t>circumstances </a:t>
            </a:r>
            <a:r>
              <a:rPr lang="en-US" sz="1400" dirty="0"/>
              <a:t>are inappropriate when they occur between a teacher and any </a:t>
            </a:r>
            <a:r>
              <a:rPr lang="en-US" sz="1400" dirty="0" smtClean="0"/>
              <a:t>student </a:t>
            </a:r>
            <a:r>
              <a:rPr lang="en-US" sz="1400" dirty="0"/>
              <a:t>for whom he or she has responsibility, between a College supervisor </a:t>
            </a:r>
            <a:r>
              <a:rPr lang="en-US" sz="1400" dirty="0" smtClean="0"/>
              <a:t>and </a:t>
            </a:r>
            <a:r>
              <a:rPr lang="en-US" sz="1400" dirty="0"/>
              <a:t>an employee, or between a College employee and a student where </a:t>
            </a:r>
            <a:r>
              <a:rPr lang="en-US" sz="1400" dirty="0" smtClean="0"/>
              <a:t>preferential </a:t>
            </a:r>
            <a:r>
              <a:rPr lang="en-US" sz="1400" dirty="0"/>
              <a:t>treatment may appear to result.  Further, such relationships </a:t>
            </a:r>
            <a:r>
              <a:rPr lang="en-US" sz="1400" dirty="0" smtClean="0"/>
              <a:t>may </a:t>
            </a:r>
            <a:r>
              <a:rPr lang="en-US" sz="1400" dirty="0"/>
              <a:t>have the effect of undermining the atmosphere of trust on which the </a:t>
            </a:r>
            <a:r>
              <a:rPr lang="en-US" sz="1400" dirty="0" smtClean="0"/>
              <a:t>educational </a:t>
            </a:r>
            <a:r>
              <a:rPr lang="en-US" sz="1400" dirty="0"/>
              <a:t>process depends.  Implicit in the idea of professionalism is the </a:t>
            </a:r>
            <a:r>
              <a:rPr lang="en-US" sz="1400" dirty="0" smtClean="0"/>
              <a:t>recognition </a:t>
            </a:r>
            <a:r>
              <a:rPr lang="en-US" sz="1400" dirty="0"/>
              <a:t>by those in positions of authority that in relationships with </a:t>
            </a:r>
            <a:r>
              <a:rPr lang="en-US" sz="1400" dirty="0" smtClean="0"/>
              <a:t>students </a:t>
            </a:r>
            <a:r>
              <a:rPr lang="en-US" sz="1400" dirty="0"/>
              <a:t>or employees an element of power always exists.  It is incumbent </a:t>
            </a:r>
            <a:r>
              <a:rPr lang="en-US" sz="1400" dirty="0" smtClean="0"/>
              <a:t>on </a:t>
            </a:r>
            <a:r>
              <a:rPr lang="en-US" sz="1400" dirty="0"/>
              <a:t>those with authority not to abuse, nor seem to abuse, the power with </a:t>
            </a:r>
            <a:r>
              <a:rPr lang="en-US" sz="1400" dirty="0" smtClean="0"/>
              <a:t>which </a:t>
            </a:r>
            <a:r>
              <a:rPr lang="en-US" sz="1400" dirty="0"/>
              <a:t>they are </a:t>
            </a:r>
            <a:r>
              <a:rPr lang="en-US" sz="1400" dirty="0" smtClean="0"/>
              <a:t>entrusted. All </a:t>
            </a:r>
            <a:r>
              <a:rPr lang="en-US" sz="1400" dirty="0"/>
              <a:t>employees of Wallace Community College should be aware that any </a:t>
            </a:r>
            <a:r>
              <a:rPr lang="en-US" sz="1400" dirty="0" smtClean="0"/>
              <a:t>romantic </a:t>
            </a:r>
            <a:r>
              <a:rPr lang="en-US" sz="1400" dirty="0"/>
              <a:t>or otherwise inappropriate involvement with another employee or </a:t>
            </a:r>
            <a:r>
              <a:rPr lang="en-US" sz="1400" dirty="0" smtClean="0"/>
              <a:t>student </a:t>
            </a:r>
            <a:r>
              <a:rPr lang="en-US" sz="1400" dirty="0"/>
              <a:t>makes them liable for formal action against them if a complaint is </a:t>
            </a:r>
            <a:r>
              <a:rPr lang="en-US" sz="1400" dirty="0" smtClean="0"/>
              <a:t>initiated </a:t>
            </a:r>
            <a:r>
              <a:rPr lang="en-US" sz="1400" dirty="0"/>
              <a:t>by the employee or student.  Even when both </a:t>
            </a:r>
            <a:endParaRPr lang="en-US" sz="1400" dirty="0" smtClean="0"/>
          </a:p>
          <a:p>
            <a:r>
              <a:rPr lang="en-US" sz="1400" dirty="0" smtClean="0"/>
              <a:t>parties </a:t>
            </a:r>
            <a:r>
              <a:rPr lang="en-US" sz="1400" dirty="0"/>
              <a:t>have </a:t>
            </a:r>
            <a:r>
              <a:rPr lang="en-US" sz="1400" dirty="0" smtClean="0"/>
              <a:t>consented </a:t>
            </a:r>
            <a:r>
              <a:rPr lang="en-US" sz="1400" dirty="0"/>
              <a:t>to the development of such a relationship, it is the supervisor in a </a:t>
            </a:r>
            <a:endParaRPr lang="en-US" sz="1400" dirty="0" smtClean="0"/>
          </a:p>
          <a:p>
            <a:r>
              <a:rPr lang="en-US" sz="1400" dirty="0" smtClean="0"/>
              <a:t>supervisor-employee </a:t>
            </a:r>
            <a:r>
              <a:rPr lang="en-US" sz="1400" dirty="0"/>
              <a:t>relationship, faculty member in a faculty-student </a:t>
            </a:r>
            <a:r>
              <a:rPr lang="en-US" sz="1400" dirty="0" smtClean="0"/>
              <a:t>relationship</a:t>
            </a:r>
            <a:r>
              <a:rPr lang="en-US" sz="1400" dirty="0"/>
              <a:t>, or employee </a:t>
            </a:r>
            <a:endParaRPr lang="en-US" sz="1400" dirty="0" smtClean="0"/>
          </a:p>
          <a:p>
            <a:r>
              <a:rPr lang="en-US" sz="1400" dirty="0" smtClean="0"/>
              <a:t>in </a:t>
            </a:r>
            <a:r>
              <a:rPr lang="en-US" sz="1400" dirty="0"/>
              <a:t>an </a:t>
            </a:r>
            <a:r>
              <a:rPr lang="en-US" sz="1400" dirty="0" smtClean="0"/>
              <a:t>employee-student </a:t>
            </a:r>
            <a:r>
              <a:rPr lang="en-US" sz="1400" dirty="0"/>
              <a:t>relationship who will be </a:t>
            </a:r>
            <a:r>
              <a:rPr lang="en-US" sz="1400" dirty="0" smtClean="0"/>
              <a:t>held </a:t>
            </a:r>
            <a:r>
              <a:rPr lang="en-US" sz="1400" dirty="0"/>
              <a:t>accountable for unprofessional behavior</a:t>
            </a:r>
            <a:r>
              <a:rPr lang="en-US" sz="1400" dirty="0" smtClean="0"/>
              <a:t>.</a:t>
            </a:r>
          </a:p>
          <a:p>
            <a:endParaRPr lang="en-US" sz="1400" dirty="0" smtClean="0"/>
          </a:p>
          <a:p>
            <a:endParaRPr lang="en-US" sz="1400" b="1" dirty="0"/>
          </a:p>
          <a:p>
            <a:endParaRPr lang="en-US" sz="1400" b="1" dirty="0"/>
          </a:p>
        </p:txBody>
      </p:sp>
    </p:spTree>
    <p:extLst>
      <p:ext uri="{BB962C8B-B14F-4D97-AF65-F5344CB8AC3E}">
        <p14:creationId xmlns:p14="http://schemas.microsoft.com/office/powerpoint/2010/main" val="1045564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BC3869859D9D46B58F2385C5BAEB66" ma:contentTypeVersion="10" ma:contentTypeDescription="Create a new document." ma:contentTypeScope="" ma:versionID="4171f8540b6f2abbc3557393e97b216a">
  <xsd:schema xmlns:xsd="http://www.w3.org/2001/XMLSchema" xmlns:xs="http://www.w3.org/2001/XMLSchema" xmlns:p="http://schemas.microsoft.com/office/2006/metadata/properties" xmlns:ns2="4072dcf3-8839-4d86-99ca-9e44eeca7b20" xmlns:ns3="0341263a-7f32-4d88-a0ad-e2fb8c37d06c" targetNamespace="http://schemas.microsoft.com/office/2006/metadata/properties" ma:root="true" ma:fieldsID="91f3bbb439c6c3e244c42b8c6cf82ef3" ns2:_="" ns3:_="">
    <xsd:import namespace="4072dcf3-8839-4d86-99ca-9e44eeca7b20"/>
    <xsd:import namespace="0341263a-7f32-4d88-a0ad-e2fb8c37d06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2dcf3-8839-4d86-99ca-9e44eeca7b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41263a-7f32-4d88-a0ad-e2fb8c37d06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A5E6D6-952D-47D2-A279-6FFEE124BEDA}"/>
</file>

<file path=customXml/itemProps2.xml><?xml version="1.0" encoding="utf-8"?>
<ds:datastoreItem xmlns:ds="http://schemas.openxmlformats.org/officeDocument/2006/customXml" ds:itemID="{DBFEA0B6-7A9F-4788-ABEC-5E499454951E}"/>
</file>

<file path=customXml/itemProps3.xml><?xml version="1.0" encoding="utf-8"?>
<ds:datastoreItem xmlns:ds="http://schemas.openxmlformats.org/officeDocument/2006/customXml" ds:itemID="{85D26FBB-F2CE-4B7B-BA96-8CD62011F7EF}"/>
</file>

<file path=docProps/app.xml><?xml version="1.0" encoding="utf-8"?>
<Properties xmlns="http://schemas.openxmlformats.org/officeDocument/2006/extended-properties" xmlns:vt="http://schemas.openxmlformats.org/officeDocument/2006/docPropsVTypes">
  <TotalTime>1486</TotalTime>
  <Words>215</Words>
  <Application>Microsoft Office PowerPoint</Application>
  <PresentationFormat>On-screen Show (4:3)</PresentationFormat>
  <Paragraphs>47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Wallace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sbuchanan</dc:creator>
  <cp:lastModifiedBy>Brooke Strickland</cp:lastModifiedBy>
  <cp:revision>213</cp:revision>
  <dcterms:created xsi:type="dcterms:W3CDTF">2005-03-22T21:32:19Z</dcterms:created>
  <dcterms:modified xsi:type="dcterms:W3CDTF">2013-01-04T16:23:12Z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0x0101007CBC3869859D9D46B58F2385C5BAEB66</vt:lpwstr>
  </property>
</Properties>
</file>