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3" r:id="rId5"/>
    <p:sldMasterId id="2147483684" r:id="rId6"/>
    <p:sldMasterId id="2147483697" r:id="rId7"/>
  </p:sldMasterIdLst>
  <p:notesMasterIdLst>
    <p:notesMasterId r:id="rId59"/>
  </p:notesMasterIdLst>
  <p:sldIdLst>
    <p:sldId id="256" r:id="rId8"/>
    <p:sldId id="257" r:id="rId9"/>
    <p:sldId id="258" r:id="rId10"/>
    <p:sldId id="259" r:id="rId11"/>
    <p:sldId id="287" r:id="rId12"/>
    <p:sldId id="288" r:id="rId13"/>
    <p:sldId id="275" r:id="rId14"/>
    <p:sldId id="278" r:id="rId15"/>
    <p:sldId id="302" r:id="rId16"/>
    <p:sldId id="327" r:id="rId17"/>
    <p:sldId id="326" r:id="rId18"/>
    <p:sldId id="328" r:id="rId19"/>
    <p:sldId id="329" r:id="rId20"/>
    <p:sldId id="313" r:id="rId21"/>
    <p:sldId id="314" r:id="rId22"/>
    <p:sldId id="315" r:id="rId23"/>
    <p:sldId id="316" r:id="rId24"/>
    <p:sldId id="309" r:id="rId25"/>
    <p:sldId id="303" r:id="rId26"/>
    <p:sldId id="296" r:id="rId27"/>
    <p:sldId id="298" r:id="rId28"/>
    <p:sldId id="299" r:id="rId29"/>
    <p:sldId id="300" r:id="rId30"/>
    <p:sldId id="301" r:id="rId31"/>
    <p:sldId id="312" r:id="rId32"/>
    <p:sldId id="310" r:id="rId33"/>
    <p:sldId id="282" r:id="rId34"/>
    <p:sldId id="294" r:id="rId35"/>
    <p:sldId id="290" r:id="rId36"/>
    <p:sldId id="292" r:id="rId37"/>
    <p:sldId id="311" r:id="rId38"/>
    <p:sldId id="304" r:id="rId39"/>
    <p:sldId id="305" r:id="rId40"/>
    <p:sldId id="306" r:id="rId41"/>
    <p:sldId id="307" r:id="rId42"/>
    <p:sldId id="308" r:id="rId43"/>
    <p:sldId id="263" r:id="rId44"/>
    <p:sldId id="322" r:id="rId45"/>
    <p:sldId id="274" r:id="rId46"/>
    <p:sldId id="265" r:id="rId47"/>
    <p:sldId id="266" r:id="rId48"/>
    <p:sldId id="269" r:id="rId49"/>
    <p:sldId id="323" r:id="rId50"/>
    <p:sldId id="270" r:id="rId51"/>
    <p:sldId id="271" r:id="rId52"/>
    <p:sldId id="273" r:id="rId53"/>
    <p:sldId id="272" r:id="rId54"/>
    <p:sldId id="324" r:id="rId55"/>
    <p:sldId id="285" r:id="rId56"/>
    <p:sldId id="325" r:id="rId57"/>
    <p:sldId id="320" r:id="rId5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awra Rainer" initials="SR" lastIdx="10" clrIdx="0">
    <p:extLst>
      <p:ext uri="{19B8F6BF-5375-455C-9EA6-DF929625EA0E}">
        <p15:presenceInfo xmlns:p15="http://schemas.microsoft.com/office/powerpoint/2012/main" userId="S::shawra.rainer@accs.edu::7380b284-9346-41a0-8909-29b13036c8d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61" autoAdjust="0"/>
    <p:restoredTop sz="74713" autoAdjust="0"/>
  </p:normalViewPr>
  <p:slideViewPr>
    <p:cSldViewPr snapToGrid="0">
      <p:cViewPr varScale="1">
        <p:scale>
          <a:sx n="95" d="100"/>
          <a:sy n="95" d="100"/>
        </p:scale>
        <p:origin x="2028" y="7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9.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slide" Target="slides/slide51.xml"/><Relationship Id="rId5" Type="http://schemas.openxmlformats.org/officeDocument/2006/relationships/slideMaster" Target="slideMasters/slideMaster2.xml"/><Relationship Id="rId61" Type="http://schemas.openxmlformats.org/officeDocument/2006/relationships/presProps" Target="presProps.xml"/><Relationship Id="rId19" Type="http://schemas.openxmlformats.org/officeDocument/2006/relationships/slide" Target="slides/slide1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tableStyles" Target="tableStyle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notesMaster" Target="notesMasters/notesMaster1.xml"/><Relationship Id="rId20" Type="http://schemas.openxmlformats.org/officeDocument/2006/relationships/slide" Target="slides/slide13.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10" Type="http://schemas.openxmlformats.org/officeDocument/2006/relationships/slide" Target="slides/slide3.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commentAuthors" Target="commentAuthors.xml"/><Relationship Id="rId65"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2.xml"/><Relationship Id="rId13" Type="http://schemas.openxmlformats.org/officeDocument/2006/relationships/slide" Target="slides/slide6.xml"/><Relationship Id="rId18" Type="http://schemas.openxmlformats.org/officeDocument/2006/relationships/slide" Target="slides/slide11.xml"/><Relationship Id="rId39" Type="http://schemas.openxmlformats.org/officeDocument/2006/relationships/slide" Target="slides/slide3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wra Rainer" userId="7380b284-9346-41a0-8909-29b13036c8dd" providerId="ADAL" clId="{65ED0EF2-10FD-4CEC-94C1-BE5E667BD99B}"/>
    <pc:docChg chg="undo custSel delSld modSld">
      <pc:chgData name="Shawra Rainer" userId="7380b284-9346-41a0-8909-29b13036c8dd" providerId="ADAL" clId="{65ED0EF2-10FD-4CEC-94C1-BE5E667BD99B}" dt="2021-04-23T13:56:09.026" v="69" actId="2696"/>
      <pc:docMkLst>
        <pc:docMk/>
      </pc:docMkLst>
      <pc:sldChg chg="modNotesTx">
        <pc:chgData name="Shawra Rainer" userId="7380b284-9346-41a0-8909-29b13036c8dd" providerId="ADAL" clId="{65ED0EF2-10FD-4CEC-94C1-BE5E667BD99B}" dt="2021-04-23T13:53:06.603" v="0" actId="20577"/>
        <pc:sldMkLst>
          <pc:docMk/>
          <pc:sldMk cId="168662444" sldId="259"/>
        </pc:sldMkLst>
      </pc:sldChg>
      <pc:sldChg chg="modNotesTx">
        <pc:chgData name="Shawra Rainer" userId="7380b284-9346-41a0-8909-29b13036c8dd" providerId="ADAL" clId="{65ED0EF2-10FD-4CEC-94C1-BE5E667BD99B}" dt="2021-04-23T13:55:14.524" v="26" actId="20577"/>
        <pc:sldMkLst>
          <pc:docMk/>
          <pc:sldMk cId="3817073400" sldId="263"/>
        </pc:sldMkLst>
      </pc:sldChg>
      <pc:sldChg chg="modNotesTx">
        <pc:chgData name="Shawra Rainer" userId="7380b284-9346-41a0-8909-29b13036c8dd" providerId="ADAL" clId="{65ED0EF2-10FD-4CEC-94C1-BE5E667BD99B}" dt="2021-04-23T13:55:27.791" v="28" actId="20577"/>
        <pc:sldMkLst>
          <pc:docMk/>
          <pc:sldMk cId="2198864550" sldId="266"/>
        </pc:sldMkLst>
      </pc:sldChg>
      <pc:sldChg chg="del">
        <pc:chgData name="Shawra Rainer" userId="7380b284-9346-41a0-8909-29b13036c8dd" providerId="ADAL" clId="{65ED0EF2-10FD-4CEC-94C1-BE5E667BD99B}" dt="2021-04-23T13:56:03.172" v="66" actId="2696"/>
        <pc:sldMkLst>
          <pc:docMk/>
          <pc:sldMk cId="296260364" sldId="267"/>
        </pc:sldMkLst>
      </pc:sldChg>
      <pc:sldChg chg="del">
        <pc:chgData name="Shawra Rainer" userId="7380b284-9346-41a0-8909-29b13036c8dd" providerId="ADAL" clId="{65ED0EF2-10FD-4CEC-94C1-BE5E667BD99B}" dt="2021-04-23T13:56:04.692" v="67" actId="2696"/>
        <pc:sldMkLst>
          <pc:docMk/>
          <pc:sldMk cId="4257342711" sldId="268"/>
        </pc:sldMkLst>
      </pc:sldChg>
      <pc:sldChg chg="modNotesTx">
        <pc:chgData name="Shawra Rainer" userId="7380b284-9346-41a0-8909-29b13036c8dd" providerId="ADAL" clId="{65ED0EF2-10FD-4CEC-94C1-BE5E667BD99B}" dt="2021-04-23T13:55:19.919" v="27" actId="20577"/>
        <pc:sldMkLst>
          <pc:docMk/>
          <pc:sldMk cId="1050580740" sldId="274"/>
        </pc:sldMkLst>
      </pc:sldChg>
      <pc:sldChg chg="modNotesTx">
        <pc:chgData name="Shawra Rainer" userId="7380b284-9346-41a0-8909-29b13036c8dd" providerId="ADAL" clId="{65ED0EF2-10FD-4CEC-94C1-BE5E667BD99B}" dt="2021-04-23T13:53:19.903" v="3" actId="20577"/>
        <pc:sldMkLst>
          <pc:docMk/>
          <pc:sldMk cId="2738993673" sldId="275"/>
        </pc:sldMkLst>
      </pc:sldChg>
      <pc:sldChg chg="modNotesTx">
        <pc:chgData name="Shawra Rainer" userId="7380b284-9346-41a0-8909-29b13036c8dd" providerId="ADAL" clId="{65ED0EF2-10FD-4CEC-94C1-BE5E667BD99B}" dt="2021-04-23T13:53:23.978" v="4" actId="20577"/>
        <pc:sldMkLst>
          <pc:docMk/>
          <pc:sldMk cId="2852364699" sldId="278"/>
        </pc:sldMkLst>
      </pc:sldChg>
      <pc:sldChg chg="modNotesTx">
        <pc:chgData name="Shawra Rainer" userId="7380b284-9346-41a0-8909-29b13036c8dd" providerId="ADAL" clId="{65ED0EF2-10FD-4CEC-94C1-BE5E667BD99B}" dt="2021-04-23T13:54:45.911" v="19" actId="20577"/>
        <pc:sldMkLst>
          <pc:docMk/>
          <pc:sldMk cId="775217772" sldId="282"/>
        </pc:sldMkLst>
      </pc:sldChg>
      <pc:sldChg chg="modNotesTx">
        <pc:chgData name="Shawra Rainer" userId="7380b284-9346-41a0-8909-29b13036c8dd" providerId="ADAL" clId="{65ED0EF2-10FD-4CEC-94C1-BE5E667BD99B}" dt="2021-04-23T13:53:11.382" v="1" actId="20577"/>
        <pc:sldMkLst>
          <pc:docMk/>
          <pc:sldMk cId="3193785134" sldId="287"/>
        </pc:sldMkLst>
      </pc:sldChg>
      <pc:sldChg chg="modNotesTx">
        <pc:chgData name="Shawra Rainer" userId="7380b284-9346-41a0-8909-29b13036c8dd" providerId="ADAL" clId="{65ED0EF2-10FD-4CEC-94C1-BE5E667BD99B}" dt="2021-04-23T13:53:15.294" v="2" actId="20577"/>
        <pc:sldMkLst>
          <pc:docMk/>
          <pc:sldMk cId="4214023589" sldId="288"/>
        </pc:sldMkLst>
      </pc:sldChg>
      <pc:sldChg chg="modNotesTx">
        <pc:chgData name="Shawra Rainer" userId="7380b284-9346-41a0-8909-29b13036c8dd" providerId="ADAL" clId="{65ED0EF2-10FD-4CEC-94C1-BE5E667BD99B}" dt="2021-04-23T13:54:55.300" v="21" actId="20577"/>
        <pc:sldMkLst>
          <pc:docMk/>
          <pc:sldMk cId="2206743941" sldId="290"/>
        </pc:sldMkLst>
      </pc:sldChg>
      <pc:sldChg chg="modNotesTx">
        <pc:chgData name="Shawra Rainer" userId="7380b284-9346-41a0-8909-29b13036c8dd" providerId="ADAL" clId="{65ED0EF2-10FD-4CEC-94C1-BE5E667BD99B}" dt="2021-04-23T13:54:52.127" v="20" actId="20577"/>
        <pc:sldMkLst>
          <pc:docMk/>
          <pc:sldMk cId="760875080" sldId="294"/>
        </pc:sldMkLst>
      </pc:sldChg>
      <pc:sldChg chg="modNotesTx">
        <pc:chgData name="Shawra Rainer" userId="7380b284-9346-41a0-8909-29b13036c8dd" providerId="ADAL" clId="{65ED0EF2-10FD-4CEC-94C1-BE5E667BD99B}" dt="2021-04-23T13:54:15.932" v="14" actId="20577"/>
        <pc:sldMkLst>
          <pc:docMk/>
          <pc:sldMk cId="2752641607" sldId="296"/>
        </pc:sldMkLst>
      </pc:sldChg>
      <pc:sldChg chg="modNotesTx">
        <pc:chgData name="Shawra Rainer" userId="7380b284-9346-41a0-8909-29b13036c8dd" providerId="ADAL" clId="{65ED0EF2-10FD-4CEC-94C1-BE5E667BD99B}" dt="2021-04-23T13:54:28.862" v="15" actId="20577"/>
        <pc:sldMkLst>
          <pc:docMk/>
          <pc:sldMk cId="4095928527" sldId="298"/>
        </pc:sldMkLst>
      </pc:sldChg>
      <pc:sldChg chg="modNotesTx">
        <pc:chgData name="Shawra Rainer" userId="7380b284-9346-41a0-8909-29b13036c8dd" providerId="ADAL" clId="{65ED0EF2-10FD-4CEC-94C1-BE5E667BD99B}" dt="2021-04-23T13:54:33.117" v="16" actId="20577"/>
        <pc:sldMkLst>
          <pc:docMk/>
          <pc:sldMk cId="4216640824" sldId="300"/>
        </pc:sldMkLst>
      </pc:sldChg>
      <pc:sldChg chg="modNotesTx">
        <pc:chgData name="Shawra Rainer" userId="7380b284-9346-41a0-8909-29b13036c8dd" providerId="ADAL" clId="{65ED0EF2-10FD-4CEC-94C1-BE5E667BD99B}" dt="2021-04-23T13:54:38.123" v="17" actId="20577"/>
        <pc:sldMkLst>
          <pc:docMk/>
          <pc:sldMk cId="1662880768" sldId="301"/>
        </pc:sldMkLst>
      </pc:sldChg>
      <pc:sldChg chg="modNotesTx">
        <pc:chgData name="Shawra Rainer" userId="7380b284-9346-41a0-8909-29b13036c8dd" providerId="ADAL" clId="{65ED0EF2-10FD-4CEC-94C1-BE5E667BD99B}" dt="2021-04-23T13:54:11.848" v="13" actId="20577"/>
        <pc:sldMkLst>
          <pc:docMk/>
          <pc:sldMk cId="1156009579" sldId="303"/>
        </pc:sldMkLst>
      </pc:sldChg>
      <pc:sldChg chg="modNotesTx">
        <pc:chgData name="Shawra Rainer" userId="7380b284-9346-41a0-8909-29b13036c8dd" providerId="ADAL" clId="{65ED0EF2-10FD-4CEC-94C1-BE5E667BD99B}" dt="2021-04-23T13:54:59.935" v="22" actId="20577"/>
        <pc:sldMkLst>
          <pc:docMk/>
          <pc:sldMk cId="2323635997" sldId="304"/>
        </pc:sldMkLst>
      </pc:sldChg>
      <pc:sldChg chg="modNotesTx">
        <pc:chgData name="Shawra Rainer" userId="7380b284-9346-41a0-8909-29b13036c8dd" providerId="ADAL" clId="{65ED0EF2-10FD-4CEC-94C1-BE5E667BD99B}" dt="2021-04-23T13:55:03.636" v="23" actId="20577"/>
        <pc:sldMkLst>
          <pc:docMk/>
          <pc:sldMk cId="3608776811" sldId="305"/>
        </pc:sldMkLst>
      </pc:sldChg>
      <pc:sldChg chg="modNotesTx">
        <pc:chgData name="Shawra Rainer" userId="7380b284-9346-41a0-8909-29b13036c8dd" providerId="ADAL" clId="{65ED0EF2-10FD-4CEC-94C1-BE5E667BD99B}" dt="2021-04-23T13:55:11.991" v="25" actId="20577"/>
        <pc:sldMkLst>
          <pc:docMk/>
          <pc:sldMk cId="1490168862" sldId="308"/>
        </pc:sldMkLst>
      </pc:sldChg>
      <pc:sldChg chg="modNotesTx">
        <pc:chgData name="Shawra Rainer" userId="7380b284-9346-41a0-8909-29b13036c8dd" providerId="ADAL" clId="{65ED0EF2-10FD-4CEC-94C1-BE5E667BD99B}" dt="2021-04-23T13:54:41.704" v="18" actId="20577"/>
        <pc:sldMkLst>
          <pc:docMk/>
          <pc:sldMk cId="3707067759" sldId="312"/>
        </pc:sldMkLst>
      </pc:sldChg>
      <pc:sldChg chg="modNotesTx">
        <pc:chgData name="Shawra Rainer" userId="7380b284-9346-41a0-8909-29b13036c8dd" providerId="ADAL" clId="{65ED0EF2-10FD-4CEC-94C1-BE5E667BD99B}" dt="2021-04-23T13:53:53.314" v="9" actId="20577"/>
        <pc:sldMkLst>
          <pc:docMk/>
          <pc:sldMk cId="2076421547" sldId="313"/>
        </pc:sldMkLst>
      </pc:sldChg>
      <pc:sldChg chg="modNotesTx">
        <pc:chgData name="Shawra Rainer" userId="7380b284-9346-41a0-8909-29b13036c8dd" providerId="ADAL" clId="{65ED0EF2-10FD-4CEC-94C1-BE5E667BD99B}" dt="2021-04-23T13:53:56.988" v="10" actId="20577"/>
        <pc:sldMkLst>
          <pc:docMk/>
          <pc:sldMk cId="466817253" sldId="314"/>
        </pc:sldMkLst>
      </pc:sldChg>
      <pc:sldChg chg="modNotesTx">
        <pc:chgData name="Shawra Rainer" userId="7380b284-9346-41a0-8909-29b13036c8dd" providerId="ADAL" clId="{65ED0EF2-10FD-4CEC-94C1-BE5E667BD99B}" dt="2021-04-23T13:54:04.123" v="11" actId="20577"/>
        <pc:sldMkLst>
          <pc:docMk/>
          <pc:sldMk cId="4053105089" sldId="316"/>
        </pc:sldMkLst>
      </pc:sldChg>
      <pc:sldChg chg="del">
        <pc:chgData name="Shawra Rainer" userId="7380b284-9346-41a0-8909-29b13036c8dd" providerId="ADAL" clId="{65ED0EF2-10FD-4CEC-94C1-BE5E667BD99B}" dt="2021-04-23T13:56:06.758" v="68" actId="2696"/>
        <pc:sldMkLst>
          <pc:docMk/>
          <pc:sldMk cId="1127136237" sldId="317"/>
        </pc:sldMkLst>
      </pc:sldChg>
      <pc:sldChg chg="del">
        <pc:chgData name="Shawra Rainer" userId="7380b284-9346-41a0-8909-29b13036c8dd" providerId="ADAL" clId="{65ED0EF2-10FD-4CEC-94C1-BE5E667BD99B}" dt="2021-04-23T13:56:09.026" v="69" actId="2696"/>
        <pc:sldMkLst>
          <pc:docMk/>
          <pc:sldMk cId="3935772293" sldId="318"/>
        </pc:sldMkLst>
      </pc:sldChg>
      <pc:sldChg chg="modSp">
        <pc:chgData name="Shawra Rainer" userId="7380b284-9346-41a0-8909-29b13036c8dd" providerId="ADAL" clId="{65ED0EF2-10FD-4CEC-94C1-BE5E667BD99B}" dt="2021-04-23T13:55:56.726" v="65" actId="20577"/>
        <pc:sldMkLst>
          <pc:docMk/>
          <pc:sldMk cId="1796561512" sldId="320"/>
        </pc:sldMkLst>
        <pc:spChg chg="mod">
          <ac:chgData name="Shawra Rainer" userId="7380b284-9346-41a0-8909-29b13036c8dd" providerId="ADAL" clId="{65ED0EF2-10FD-4CEC-94C1-BE5E667BD99B}" dt="2021-04-23T13:55:56.726" v="65" actId="20577"/>
          <ac:spMkLst>
            <pc:docMk/>
            <pc:sldMk cId="1796561512" sldId="320"/>
            <ac:spMk id="5" creationId="{CB062325-F501-4E6B-B7DE-5BA044202B0B}"/>
          </ac:spMkLst>
        </pc:spChg>
      </pc:sldChg>
      <pc:sldChg chg="modNotesTx">
        <pc:chgData name="Shawra Rainer" userId="7380b284-9346-41a0-8909-29b13036c8dd" providerId="ADAL" clId="{65ED0EF2-10FD-4CEC-94C1-BE5E667BD99B}" dt="2021-04-23T13:53:40.019" v="6" actId="20577"/>
        <pc:sldMkLst>
          <pc:docMk/>
          <pc:sldMk cId="2382225511" sldId="326"/>
        </pc:sldMkLst>
      </pc:sldChg>
      <pc:sldChg chg="modNotesTx">
        <pc:chgData name="Shawra Rainer" userId="7380b284-9346-41a0-8909-29b13036c8dd" providerId="ADAL" clId="{65ED0EF2-10FD-4CEC-94C1-BE5E667BD99B}" dt="2021-04-23T13:53:36.237" v="5" actId="20577"/>
        <pc:sldMkLst>
          <pc:docMk/>
          <pc:sldMk cId="3849839447" sldId="327"/>
        </pc:sldMkLst>
      </pc:sldChg>
      <pc:sldChg chg="modNotesTx">
        <pc:chgData name="Shawra Rainer" userId="7380b284-9346-41a0-8909-29b13036c8dd" providerId="ADAL" clId="{65ED0EF2-10FD-4CEC-94C1-BE5E667BD99B}" dt="2021-04-23T13:53:45.500" v="7" actId="20577"/>
        <pc:sldMkLst>
          <pc:docMk/>
          <pc:sldMk cId="213926983" sldId="328"/>
        </pc:sldMkLst>
      </pc:sldChg>
      <pc:sldChg chg="modNotesTx">
        <pc:chgData name="Shawra Rainer" userId="7380b284-9346-41a0-8909-29b13036c8dd" providerId="ADAL" clId="{65ED0EF2-10FD-4CEC-94C1-BE5E667BD99B}" dt="2021-04-23T13:53:49.885" v="8" actId="20577"/>
        <pc:sldMkLst>
          <pc:docMk/>
          <pc:sldMk cId="3463885257" sldId="32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881F8E-68C4-434E-A493-CDF511E8E915}" type="datetimeFigureOut">
              <a:rPr lang="en-US" smtClean="0"/>
              <a:t>4/23/2021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42900D-940E-44CA-A074-E00C4236EE1B}" type="slidenum">
              <a:rPr lang="en-US" smtClean="0"/>
              <a:t>‹#›</a:t>
            </a:fld>
            <a:endParaRPr lang="en-US"/>
          </a:p>
        </p:txBody>
      </p:sp>
    </p:spTree>
    <p:extLst>
      <p:ext uri="{BB962C8B-B14F-4D97-AF65-F5344CB8AC3E}">
        <p14:creationId xmlns:p14="http://schemas.microsoft.com/office/powerpoint/2010/main" val="16087935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a:t>
            </a:fld>
            <a:endParaRPr lang="en-US"/>
          </a:p>
        </p:txBody>
      </p:sp>
    </p:spTree>
    <p:extLst>
      <p:ext uri="{BB962C8B-B14F-4D97-AF65-F5344CB8AC3E}">
        <p14:creationId xmlns:p14="http://schemas.microsoft.com/office/powerpoint/2010/main" val="2548909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11</a:t>
            </a:fld>
            <a:endParaRPr lang="en-US"/>
          </a:p>
        </p:txBody>
      </p:sp>
    </p:spTree>
    <p:extLst>
      <p:ext uri="{BB962C8B-B14F-4D97-AF65-F5344CB8AC3E}">
        <p14:creationId xmlns:p14="http://schemas.microsoft.com/office/powerpoint/2010/main" val="14504000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solidFill>
                <a:schemeClr val="tx1"/>
              </a:solidFill>
            </a:endParaRPr>
          </a:p>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12</a:t>
            </a:fld>
            <a:endParaRPr lang="en-US"/>
          </a:p>
        </p:txBody>
      </p:sp>
    </p:spTree>
    <p:extLst>
      <p:ext uri="{BB962C8B-B14F-4D97-AF65-F5344CB8AC3E}">
        <p14:creationId xmlns:p14="http://schemas.microsoft.com/office/powerpoint/2010/main" val="26643026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13</a:t>
            </a:fld>
            <a:endParaRPr lang="en-US"/>
          </a:p>
        </p:txBody>
      </p:sp>
    </p:spTree>
    <p:extLst>
      <p:ext uri="{BB962C8B-B14F-4D97-AF65-F5344CB8AC3E}">
        <p14:creationId xmlns:p14="http://schemas.microsoft.com/office/powerpoint/2010/main" val="7877128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14</a:t>
            </a:fld>
            <a:endParaRPr lang="en-US"/>
          </a:p>
        </p:txBody>
      </p:sp>
    </p:spTree>
    <p:extLst>
      <p:ext uri="{BB962C8B-B14F-4D97-AF65-F5344CB8AC3E}">
        <p14:creationId xmlns:p14="http://schemas.microsoft.com/office/powerpoint/2010/main" val="1136139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solidFill>
            </a:endParaRPr>
          </a:p>
        </p:txBody>
      </p:sp>
      <p:sp>
        <p:nvSpPr>
          <p:cNvPr id="4" name="Slide Number Placeholder 3"/>
          <p:cNvSpPr>
            <a:spLocks noGrp="1"/>
          </p:cNvSpPr>
          <p:nvPr>
            <p:ph type="sldNum" sz="quarter" idx="5"/>
          </p:nvPr>
        </p:nvSpPr>
        <p:spPr/>
        <p:txBody>
          <a:bodyPr/>
          <a:lstStyle/>
          <a:p>
            <a:fld id="{6642900D-940E-44CA-A074-E00C4236EE1B}" type="slidenum">
              <a:rPr lang="en-US" smtClean="0"/>
              <a:t>15</a:t>
            </a:fld>
            <a:endParaRPr lang="en-US"/>
          </a:p>
        </p:txBody>
      </p:sp>
    </p:spTree>
    <p:extLst>
      <p:ext uri="{BB962C8B-B14F-4D97-AF65-F5344CB8AC3E}">
        <p14:creationId xmlns:p14="http://schemas.microsoft.com/office/powerpoint/2010/main" val="3818275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solidFill>
                <a:schemeClr val="tx1"/>
              </a:solidFill>
            </a:endParaRPr>
          </a:p>
        </p:txBody>
      </p:sp>
      <p:sp>
        <p:nvSpPr>
          <p:cNvPr id="4" name="Slide Number Placeholder 3"/>
          <p:cNvSpPr>
            <a:spLocks noGrp="1"/>
          </p:cNvSpPr>
          <p:nvPr>
            <p:ph type="sldNum" sz="quarter" idx="5"/>
          </p:nvPr>
        </p:nvSpPr>
        <p:spPr/>
        <p:txBody>
          <a:bodyPr/>
          <a:lstStyle/>
          <a:p>
            <a:fld id="{6642900D-940E-44CA-A074-E00C4236EE1B}" type="slidenum">
              <a:rPr lang="en-US" smtClean="0"/>
              <a:t>17</a:t>
            </a:fld>
            <a:endParaRPr lang="en-US"/>
          </a:p>
        </p:txBody>
      </p:sp>
    </p:spTree>
    <p:extLst>
      <p:ext uri="{BB962C8B-B14F-4D97-AF65-F5344CB8AC3E}">
        <p14:creationId xmlns:p14="http://schemas.microsoft.com/office/powerpoint/2010/main" val="26774491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19</a:t>
            </a:fld>
            <a:endParaRPr lang="en-US"/>
          </a:p>
        </p:txBody>
      </p:sp>
    </p:spTree>
    <p:extLst>
      <p:ext uri="{BB962C8B-B14F-4D97-AF65-F5344CB8AC3E}">
        <p14:creationId xmlns:p14="http://schemas.microsoft.com/office/powerpoint/2010/main" val="4127833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20</a:t>
            </a:fld>
            <a:endParaRPr lang="en-US"/>
          </a:p>
        </p:txBody>
      </p:sp>
    </p:spTree>
    <p:extLst>
      <p:ext uri="{BB962C8B-B14F-4D97-AF65-F5344CB8AC3E}">
        <p14:creationId xmlns:p14="http://schemas.microsoft.com/office/powerpoint/2010/main" val="11733563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21</a:t>
            </a:fld>
            <a:endParaRPr lang="en-US"/>
          </a:p>
        </p:txBody>
      </p:sp>
    </p:spTree>
    <p:extLst>
      <p:ext uri="{BB962C8B-B14F-4D97-AF65-F5344CB8AC3E}">
        <p14:creationId xmlns:p14="http://schemas.microsoft.com/office/powerpoint/2010/main" val="34889632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23</a:t>
            </a:fld>
            <a:endParaRPr lang="en-US"/>
          </a:p>
        </p:txBody>
      </p:sp>
    </p:spTree>
    <p:extLst>
      <p:ext uri="{BB962C8B-B14F-4D97-AF65-F5344CB8AC3E}">
        <p14:creationId xmlns:p14="http://schemas.microsoft.com/office/powerpoint/2010/main" val="3578135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i="0" dirty="0">
              <a:solidFill>
                <a:srgbClr val="030A13"/>
              </a:solidFill>
              <a:effectLst/>
              <a:latin typeface="Helvetica Neue"/>
            </a:endParaRPr>
          </a:p>
        </p:txBody>
      </p:sp>
      <p:sp>
        <p:nvSpPr>
          <p:cNvPr id="4" name="Slide Number Placeholder 3"/>
          <p:cNvSpPr>
            <a:spLocks noGrp="1"/>
          </p:cNvSpPr>
          <p:nvPr>
            <p:ph type="sldNum" sz="quarter" idx="5"/>
          </p:nvPr>
        </p:nvSpPr>
        <p:spPr/>
        <p:txBody>
          <a:bodyPr/>
          <a:lstStyle/>
          <a:p>
            <a:fld id="{6642900D-940E-44CA-A074-E00C4236EE1B}" type="slidenum">
              <a:rPr lang="en-US" smtClean="0"/>
              <a:t>3</a:t>
            </a:fld>
            <a:endParaRPr lang="en-US"/>
          </a:p>
        </p:txBody>
      </p:sp>
    </p:spTree>
    <p:extLst>
      <p:ext uri="{BB962C8B-B14F-4D97-AF65-F5344CB8AC3E}">
        <p14:creationId xmlns:p14="http://schemas.microsoft.com/office/powerpoint/2010/main" val="5741065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24</a:t>
            </a:fld>
            <a:endParaRPr lang="en-US"/>
          </a:p>
        </p:txBody>
      </p:sp>
    </p:spTree>
    <p:extLst>
      <p:ext uri="{BB962C8B-B14F-4D97-AF65-F5344CB8AC3E}">
        <p14:creationId xmlns:p14="http://schemas.microsoft.com/office/powerpoint/2010/main" val="3181445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6642900D-940E-44CA-A074-E00C4236EE1B}" type="slidenum">
              <a:rPr lang="en-US" smtClean="0"/>
              <a:t>25</a:t>
            </a:fld>
            <a:endParaRPr lang="en-US"/>
          </a:p>
        </p:txBody>
      </p:sp>
    </p:spTree>
    <p:extLst>
      <p:ext uri="{BB962C8B-B14F-4D97-AF65-F5344CB8AC3E}">
        <p14:creationId xmlns:p14="http://schemas.microsoft.com/office/powerpoint/2010/main" val="3356395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26</a:t>
            </a:fld>
            <a:endParaRPr lang="en-US"/>
          </a:p>
        </p:txBody>
      </p:sp>
    </p:spTree>
    <p:extLst>
      <p:ext uri="{BB962C8B-B14F-4D97-AF65-F5344CB8AC3E}">
        <p14:creationId xmlns:p14="http://schemas.microsoft.com/office/powerpoint/2010/main" val="416901456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27</a:t>
            </a:fld>
            <a:endParaRPr lang="en-US"/>
          </a:p>
        </p:txBody>
      </p:sp>
    </p:spTree>
    <p:extLst>
      <p:ext uri="{BB962C8B-B14F-4D97-AF65-F5344CB8AC3E}">
        <p14:creationId xmlns:p14="http://schemas.microsoft.com/office/powerpoint/2010/main" val="38174647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28</a:t>
            </a:fld>
            <a:endParaRPr lang="en-US"/>
          </a:p>
        </p:txBody>
      </p:sp>
    </p:spTree>
    <p:extLst>
      <p:ext uri="{BB962C8B-B14F-4D97-AF65-F5344CB8AC3E}">
        <p14:creationId xmlns:p14="http://schemas.microsoft.com/office/powerpoint/2010/main" val="41874473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29</a:t>
            </a:fld>
            <a:endParaRPr lang="en-US"/>
          </a:p>
        </p:txBody>
      </p:sp>
    </p:spTree>
    <p:extLst>
      <p:ext uri="{BB962C8B-B14F-4D97-AF65-F5344CB8AC3E}">
        <p14:creationId xmlns:p14="http://schemas.microsoft.com/office/powerpoint/2010/main" val="32352446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30</a:t>
            </a:fld>
            <a:endParaRPr lang="en-US"/>
          </a:p>
        </p:txBody>
      </p:sp>
    </p:spTree>
    <p:extLst>
      <p:ext uri="{BB962C8B-B14F-4D97-AF65-F5344CB8AC3E}">
        <p14:creationId xmlns:p14="http://schemas.microsoft.com/office/powerpoint/2010/main" val="39021553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31</a:t>
            </a:fld>
            <a:endParaRPr lang="en-US"/>
          </a:p>
        </p:txBody>
      </p:sp>
    </p:spTree>
    <p:extLst>
      <p:ext uri="{BB962C8B-B14F-4D97-AF65-F5344CB8AC3E}">
        <p14:creationId xmlns:p14="http://schemas.microsoft.com/office/powerpoint/2010/main" val="362239329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32</a:t>
            </a:fld>
            <a:endParaRPr lang="en-US"/>
          </a:p>
        </p:txBody>
      </p:sp>
    </p:spTree>
    <p:extLst>
      <p:ext uri="{BB962C8B-B14F-4D97-AF65-F5344CB8AC3E}">
        <p14:creationId xmlns:p14="http://schemas.microsoft.com/office/powerpoint/2010/main" val="4244968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33</a:t>
            </a:fld>
            <a:endParaRPr lang="en-US"/>
          </a:p>
        </p:txBody>
      </p:sp>
    </p:spTree>
    <p:extLst>
      <p:ext uri="{BB962C8B-B14F-4D97-AF65-F5344CB8AC3E}">
        <p14:creationId xmlns:p14="http://schemas.microsoft.com/office/powerpoint/2010/main" val="281895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4</a:t>
            </a:fld>
            <a:endParaRPr lang="en-US"/>
          </a:p>
        </p:txBody>
      </p:sp>
    </p:spTree>
    <p:extLst>
      <p:ext uri="{BB962C8B-B14F-4D97-AF65-F5344CB8AC3E}">
        <p14:creationId xmlns:p14="http://schemas.microsoft.com/office/powerpoint/2010/main" val="11215959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36</a:t>
            </a:fld>
            <a:endParaRPr lang="en-US"/>
          </a:p>
        </p:txBody>
      </p:sp>
    </p:spTree>
    <p:extLst>
      <p:ext uri="{BB962C8B-B14F-4D97-AF65-F5344CB8AC3E}">
        <p14:creationId xmlns:p14="http://schemas.microsoft.com/office/powerpoint/2010/main" val="30307999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37</a:t>
            </a:fld>
            <a:endParaRPr lang="en-US"/>
          </a:p>
        </p:txBody>
      </p:sp>
    </p:spTree>
    <p:extLst>
      <p:ext uri="{BB962C8B-B14F-4D97-AF65-F5344CB8AC3E}">
        <p14:creationId xmlns:p14="http://schemas.microsoft.com/office/powerpoint/2010/main" val="5671384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38</a:t>
            </a:fld>
            <a:endParaRPr lang="en-US"/>
          </a:p>
        </p:txBody>
      </p:sp>
    </p:spTree>
    <p:extLst>
      <p:ext uri="{BB962C8B-B14F-4D97-AF65-F5344CB8AC3E}">
        <p14:creationId xmlns:p14="http://schemas.microsoft.com/office/powerpoint/2010/main" val="74492028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39</a:t>
            </a:fld>
            <a:endParaRPr lang="en-US"/>
          </a:p>
        </p:txBody>
      </p:sp>
    </p:spTree>
    <p:extLst>
      <p:ext uri="{BB962C8B-B14F-4D97-AF65-F5344CB8AC3E}">
        <p14:creationId xmlns:p14="http://schemas.microsoft.com/office/powerpoint/2010/main" val="324112639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41</a:t>
            </a:fld>
            <a:endParaRPr lang="en-US"/>
          </a:p>
        </p:txBody>
      </p:sp>
    </p:spTree>
    <p:extLst>
      <p:ext uri="{BB962C8B-B14F-4D97-AF65-F5344CB8AC3E}">
        <p14:creationId xmlns:p14="http://schemas.microsoft.com/office/powerpoint/2010/main" val="366600493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45</a:t>
            </a:fld>
            <a:endParaRPr lang="en-US"/>
          </a:p>
        </p:txBody>
      </p:sp>
    </p:spTree>
    <p:extLst>
      <p:ext uri="{BB962C8B-B14F-4D97-AF65-F5344CB8AC3E}">
        <p14:creationId xmlns:p14="http://schemas.microsoft.com/office/powerpoint/2010/main" val="1510618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5</a:t>
            </a:fld>
            <a:endParaRPr lang="en-US"/>
          </a:p>
        </p:txBody>
      </p:sp>
    </p:spTree>
    <p:extLst>
      <p:ext uri="{BB962C8B-B14F-4D97-AF65-F5344CB8AC3E}">
        <p14:creationId xmlns:p14="http://schemas.microsoft.com/office/powerpoint/2010/main" val="3129349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6</a:t>
            </a:fld>
            <a:endParaRPr lang="en-US"/>
          </a:p>
        </p:txBody>
      </p:sp>
    </p:spTree>
    <p:extLst>
      <p:ext uri="{BB962C8B-B14F-4D97-AF65-F5344CB8AC3E}">
        <p14:creationId xmlns:p14="http://schemas.microsoft.com/office/powerpoint/2010/main" val="1483573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7</a:t>
            </a:fld>
            <a:endParaRPr lang="en-US"/>
          </a:p>
        </p:txBody>
      </p:sp>
    </p:spTree>
    <p:extLst>
      <p:ext uri="{BB962C8B-B14F-4D97-AF65-F5344CB8AC3E}">
        <p14:creationId xmlns:p14="http://schemas.microsoft.com/office/powerpoint/2010/main" val="1705913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8</a:t>
            </a:fld>
            <a:endParaRPr lang="en-US"/>
          </a:p>
        </p:txBody>
      </p:sp>
    </p:spTree>
    <p:extLst>
      <p:ext uri="{BB962C8B-B14F-4D97-AF65-F5344CB8AC3E}">
        <p14:creationId xmlns:p14="http://schemas.microsoft.com/office/powerpoint/2010/main" val="94674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Many of the other obligations of the Title IX office, including climate, program equity, athletics, pregnancy, and parenting, LGBTQIA+ protections, etc. are not covered by these regulations, but still fall within the existing original 1975 Title IX regulations, and must be addressed by your Title IX office. </a:t>
            </a:r>
          </a:p>
          <a:p>
            <a:endParaRPr lang="en-US" b="0" i="0" dirty="0">
              <a:solidFill>
                <a:srgbClr val="000000"/>
              </a:solidFill>
              <a:effectLst/>
              <a:latin typeface="Open Sans"/>
            </a:endParaRPr>
          </a:p>
          <a:p>
            <a:endParaRPr lang="en-US" b="0" i="0" dirty="0">
              <a:solidFill>
                <a:srgbClr val="000000"/>
              </a:solidFill>
              <a:effectLst/>
              <a:latin typeface="Open Sans"/>
            </a:endParaRPr>
          </a:p>
          <a:p>
            <a:endParaRPr lang="en-US" b="0" i="0" dirty="0">
              <a:solidFill>
                <a:srgbClr val="000000"/>
              </a:solidFill>
              <a:effectLst/>
              <a:latin typeface="Open Sans"/>
            </a:endParaRPr>
          </a:p>
          <a:p>
            <a:r>
              <a:rPr lang="en-US" b="0" i="0" dirty="0">
                <a:solidFill>
                  <a:srgbClr val="000000"/>
                </a:solidFill>
                <a:effectLst/>
                <a:latin typeface="Open Sans"/>
              </a:rPr>
              <a:t>Campus climate surveys to measure the prevalence of sexual assault on campus, assess students’ attitudes and awareness about sexual misconduct and how to report it on campus, and help schools identify ways to address the problem.</a:t>
            </a:r>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9</a:t>
            </a:fld>
            <a:endParaRPr lang="en-US"/>
          </a:p>
        </p:txBody>
      </p:sp>
    </p:spTree>
    <p:extLst>
      <p:ext uri="{BB962C8B-B14F-4D97-AF65-F5344CB8AC3E}">
        <p14:creationId xmlns:p14="http://schemas.microsoft.com/office/powerpoint/2010/main" val="793717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642900D-940E-44CA-A074-E00C4236EE1B}" type="slidenum">
              <a:rPr lang="en-US" smtClean="0"/>
              <a:t>10</a:t>
            </a:fld>
            <a:endParaRPr lang="en-US"/>
          </a:p>
        </p:txBody>
      </p:sp>
    </p:spTree>
    <p:extLst>
      <p:ext uri="{BB962C8B-B14F-4D97-AF65-F5344CB8AC3E}">
        <p14:creationId xmlns:p14="http://schemas.microsoft.com/office/powerpoint/2010/main" val="37375627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ACCS Titl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93720" y="2322450"/>
            <a:ext cx="7772400" cy="2220295"/>
          </a:xfrm>
        </p:spPr>
        <p:txBody>
          <a:bodyPr>
            <a:noAutofit/>
          </a:bodyPr>
          <a:lstStyle>
            <a:lvl1pPr>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358815" y="5234035"/>
            <a:ext cx="6400800" cy="92172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75C27E30-3A16-4507-B085-D2CBBDA0EA90}" type="datetimeFigureOut">
              <a:rPr lang="en-US" smtClean="0"/>
              <a:t>4/23/2021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657CF07C-00BE-42AA-AA8A-AC8FCC70289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ubtitle with Content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
        <p:nvSpPr>
          <p:cNvPr id="7" name="Text Placeholder 6"/>
          <p:cNvSpPr>
            <a:spLocks noGrp="1"/>
          </p:cNvSpPr>
          <p:nvPr>
            <p:ph type="body" sz="quarter" idx="13" hasCustomPrompt="1"/>
          </p:nvPr>
        </p:nvSpPr>
        <p:spPr>
          <a:xfrm>
            <a:off x="501650" y="1585913"/>
            <a:ext cx="8218488" cy="690937"/>
          </a:xfrm>
        </p:spPr>
        <p:txBody>
          <a:bodyPr/>
          <a:lstStyle>
            <a:lvl1pPr>
              <a:buNone/>
              <a:defRPr b="1"/>
            </a:lvl1pPr>
          </a:lstStyle>
          <a:p>
            <a:pPr lvl="0"/>
            <a:r>
              <a:rPr lang="en-US" dirty="0"/>
              <a:t>Click to edit sub-title</a:t>
            </a:r>
          </a:p>
        </p:txBody>
      </p:sp>
      <p:sp>
        <p:nvSpPr>
          <p:cNvPr id="9" name="Content Placeholder 8"/>
          <p:cNvSpPr>
            <a:spLocks noGrp="1"/>
          </p:cNvSpPr>
          <p:nvPr>
            <p:ph sz="quarter" idx="14"/>
          </p:nvPr>
        </p:nvSpPr>
        <p:spPr>
          <a:xfrm>
            <a:off x="501650" y="2506663"/>
            <a:ext cx="8256588" cy="3649662"/>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ACCS Main Point Subpoint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
        <p:nvSpPr>
          <p:cNvPr id="7" name="Text Placeholder 6"/>
          <p:cNvSpPr>
            <a:spLocks noGrp="1"/>
          </p:cNvSpPr>
          <p:nvPr>
            <p:ph type="body" sz="quarter" idx="13"/>
          </p:nvPr>
        </p:nvSpPr>
        <p:spPr>
          <a:xfrm>
            <a:off x="501650" y="1585913"/>
            <a:ext cx="8179685" cy="1843087"/>
          </a:xfrm>
        </p:spPr>
        <p:txBody>
          <a:bodyPr>
            <a:normAutofit/>
          </a:bodyPr>
          <a:lstStyle>
            <a:lvl1pPr>
              <a:buNone/>
              <a:defRPr sz="1800" b="1" i="1"/>
            </a:lvl1pPr>
            <a:lvl3pPr>
              <a:buNone/>
              <a:defRPr/>
            </a:lvl3pPr>
          </a:lstStyle>
          <a:p>
            <a:pPr lvl="0"/>
            <a:r>
              <a:rPr lang="en-US"/>
              <a:t>Click to edit Master text styles</a:t>
            </a:r>
          </a:p>
        </p:txBody>
      </p:sp>
      <p:sp>
        <p:nvSpPr>
          <p:cNvPr id="9" name="Content Placeholder 8"/>
          <p:cNvSpPr>
            <a:spLocks noGrp="1"/>
          </p:cNvSpPr>
          <p:nvPr>
            <p:ph sz="quarter" idx="14"/>
          </p:nvPr>
        </p:nvSpPr>
        <p:spPr>
          <a:xfrm>
            <a:off x="501650" y="3582988"/>
            <a:ext cx="8179685" cy="2265362"/>
          </a:xfrm>
        </p:spPr>
        <p:txBody>
          <a:bodyPr>
            <a:normAutofit/>
          </a:bodyPr>
          <a:lstStyle>
            <a:lvl1pPr>
              <a:buNone/>
              <a:defRPr sz="1800"/>
            </a:lvl1pPr>
            <a:lvl2pPr>
              <a:buNone/>
              <a:defRPr/>
            </a:lvl2pPr>
            <a:lvl3pPr>
              <a:buNone/>
              <a:defRPr/>
            </a:lvl3pPr>
            <a:lvl4pPr>
              <a:buNone/>
              <a:defRPr/>
            </a:lvl4pPr>
            <a:lvl5pPr>
              <a:buNone/>
              <a:defRPr/>
            </a:lvl5pPr>
          </a:lstStyle>
          <a:p>
            <a:pPr lvl="0"/>
            <a:r>
              <a:rPr lang="en-US"/>
              <a:t>Click to edit Master text styles</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CCS Pull Quote (Watermar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
        <p:nvSpPr>
          <p:cNvPr id="7" name="Text Placeholder 6"/>
          <p:cNvSpPr>
            <a:spLocks noGrp="1"/>
          </p:cNvSpPr>
          <p:nvPr>
            <p:ph type="body" sz="quarter" idx="13" hasCustomPrompt="1"/>
          </p:nvPr>
        </p:nvSpPr>
        <p:spPr>
          <a:xfrm>
            <a:off x="923925" y="663575"/>
            <a:ext cx="7296150" cy="4302125"/>
          </a:xfrm>
        </p:spPr>
        <p:txBody>
          <a:bodyPr anchor="ctr">
            <a:normAutofit/>
          </a:bodyPr>
          <a:lstStyle>
            <a:lvl1pPr>
              <a:buNone/>
              <a:defRPr sz="5400" i="1" baseline="0"/>
            </a:lvl1pPr>
          </a:lstStyle>
          <a:p>
            <a:pPr lvl="0"/>
            <a:r>
              <a:rPr lang="en-US" i="1" dirty="0"/>
              <a:t>“Pull quote or statistic from media…”</a:t>
            </a:r>
            <a:endParaRPr lang="en-US" dirty="0"/>
          </a:p>
        </p:txBody>
      </p:sp>
      <p:sp>
        <p:nvSpPr>
          <p:cNvPr id="9" name="Text Placeholder 8"/>
          <p:cNvSpPr>
            <a:spLocks noGrp="1"/>
          </p:cNvSpPr>
          <p:nvPr>
            <p:ph type="body" sz="quarter" idx="14" hasCustomPrompt="1"/>
          </p:nvPr>
        </p:nvSpPr>
        <p:spPr>
          <a:xfrm>
            <a:off x="962025" y="5272088"/>
            <a:ext cx="4492625" cy="384402"/>
          </a:xfrm>
        </p:spPr>
        <p:txBody>
          <a:bodyPr>
            <a:normAutofit/>
          </a:bodyPr>
          <a:lstStyle>
            <a:lvl1pPr>
              <a:buNone/>
              <a:defRPr sz="2000" b="1">
                <a:solidFill>
                  <a:srgbClr val="C41230"/>
                </a:solidFill>
              </a:defRPr>
            </a:lvl1pPr>
          </a:lstStyle>
          <a:p>
            <a:pPr lvl="0"/>
            <a:r>
              <a:rPr lang="en-US" dirty="0"/>
              <a:t>~ Source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ACCS Title and Conte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7F2D2-BE71-45D9-9F8F-9D3546B3E58E}"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ACCS Two Conte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77F2D2-BE71-45D9-9F8F-9D3546B3E58E}"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ACCS Comparison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431940"/>
            <a:ext cx="4040188"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431939"/>
            <a:ext cx="4041775"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77F2D2-BE71-45D9-9F8F-9D3546B3E58E}"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ACCS Title Only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ACCS Blank (no Watermar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7F2D2-BE71-45D9-9F8F-9D3546B3E58E}"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ACCS Content with Caption (no Watermar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77F2D2-BE71-45D9-9F8F-9D3546B3E58E}"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ACCS Picture with Caption (no Watermark)">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77F2D2-BE71-45D9-9F8F-9D3546B3E58E}"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AC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C27E30-3A16-4507-B085-D2CBBDA0EA90}"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ubtitle with Conte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
        <p:nvSpPr>
          <p:cNvPr id="7" name="Text Placeholder 6"/>
          <p:cNvSpPr>
            <a:spLocks noGrp="1"/>
          </p:cNvSpPr>
          <p:nvPr>
            <p:ph type="body" sz="quarter" idx="13" hasCustomPrompt="1"/>
          </p:nvPr>
        </p:nvSpPr>
        <p:spPr>
          <a:xfrm>
            <a:off x="501650" y="1585913"/>
            <a:ext cx="8218488" cy="690937"/>
          </a:xfrm>
        </p:spPr>
        <p:txBody>
          <a:bodyPr/>
          <a:lstStyle>
            <a:lvl1pPr>
              <a:buNone/>
              <a:defRPr b="1"/>
            </a:lvl1pPr>
          </a:lstStyle>
          <a:p>
            <a:pPr lvl="0"/>
            <a:r>
              <a:rPr lang="en-US" dirty="0"/>
              <a:t>Click to edit sub-title</a:t>
            </a:r>
          </a:p>
        </p:txBody>
      </p:sp>
      <p:sp>
        <p:nvSpPr>
          <p:cNvPr id="9" name="Content Placeholder 8"/>
          <p:cNvSpPr>
            <a:spLocks noGrp="1"/>
          </p:cNvSpPr>
          <p:nvPr>
            <p:ph sz="quarter" idx="14"/>
          </p:nvPr>
        </p:nvSpPr>
        <p:spPr>
          <a:xfrm>
            <a:off x="501650" y="2506663"/>
            <a:ext cx="8256588" cy="3649662"/>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CCS Main Point Subpoi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
        <p:nvSpPr>
          <p:cNvPr id="7" name="Text Placeholder 6"/>
          <p:cNvSpPr>
            <a:spLocks noGrp="1"/>
          </p:cNvSpPr>
          <p:nvPr>
            <p:ph type="body" sz="quarter" idx="13"/>
          </p:nvPr>
        </p:nvSpPr>
        <p:spPr>
          <a:xfrm>
            <a:off x="501650" y="1585913"/>
            <a:ext cx="8179685" cy="1843087"/>
          </a:xfrm>
        </p:spPr>
        <p:txBody>
          <a:bodyPr>
            <a:normAutofit/>
          </a:bodyPr>
          <a:lstStyle>
            <a:lvl1pPr>
              <a:buNone/>
              <a:defRPr sz="1800" b="1" i="1"/>
            </a:lvl1pPr>
            <a:lvl3pPr>
              <a:buNone/>
              <a:defRPr/>
            </a:lvl3pPr>
          </a:lstStyle>
          <a:p>
            <a:pPr lvl="0"/>
            <a:r>
              <a:rPr lang="en-US"/>
              <a:t>Click to edit Master text styles</a:t>
            </a:r>
          </a:p>
        </p:txBody>
      </p:sp>
      <p:sp>
        <p:nvSpPr>
          <p:cNvPr id="9" name="Content Placeholder 8"/>
          <p:cNvSpPr>
            <a:spLocks noGrp="1"/>
          </p:cNvSpPr>
          <p:nvPr>
            <p:ph sz="quarter" idx="14"/>
          </p:nvPr>
        </p:nvSpPr>
        <p:spPr>
          <a:xfrm>
            <a:off x="501650" y="3582988"/>
            <a:ext cx="8179685" cy="2265362"/>
          </a:xfrm>
        </p:spPr>
        <p:txBody>
          <a:bodyPr>
            <a:normAutofit/>
          </a:bodyPr>
          <a:lstStyle>
            <a:lvl1pPr>
              <a:buNone/>
              <a:defRPr sz="1800"/>
            </a:lvl1pPr>
            <a:lvl2pPr>
              <a:buNone/>
              <a:defRPr/>
            </a:lvl2pPr>
            <a:lvl3pPr>
              <a:buNone/>
              <a:defRPr/>
            </a:lvl3pPr>
            <a:lvl4pPr>
              <a:buNone/>
              <a:defRPr/>
            </a:lvl4pPr>
            <a:lvl5pPr>
              <a:buNone/>
              <a:defRPr/>
            </a:lvl5pPr>
          </a:lstStyle>
          <a:p>
            <a:pPr lvl="0"/>
            <a:r>
              <a:rPr lang="en-US"/>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ACCS Pull Quote (no Watermar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
        <p:nvSpPr>
          <p:cNvPr id="7" name="Text Placeholder 6"/>
          <p:cNvSpPr>
            <a:spLocks noGrp="1"/>
          </p:cNvSpPr>
          <p:nvPr>
            <p:ph type="body" sz="quarter" idx="13" hasCustomPrompt="1"/>
          </p:nvPr>
        </p:nvSpPr>
        <p:spPr>
          <a:xfrm>
            <a:off x="923925" y="663575"/>
            <a:ext cx="7296150" cy="4302125"/>
          </a:xfrm>
        </p:spPr>
        <p:txBody>
          <a:bodyPr anchor="ctr">
            <a:normAutofit/>
          </a:bodyPr>
          <a:lstStyle>
            <a:lvl1pPr>
              <a:buNone/>
              <a:defRPr sz="5400" i="1" baseline="0"/>
            </a:lvl1pPr>
          </a:lstStyle>
          <a:p>
            <a:pPr lvl="0"/>
            <a:r>
              <a:rPr lang="en-US" i="1" dirty="0"/>
              <a:t>“Pull quote or statistic from media…”</a:t>
            </a:r>
            <a:endParaRPr lang="en-US" dirty="0"/>
          </a:p>
        </p:txBody>
      </p:sp>
      <p:sp>
        <p:nvSpPr>
          <p:cNvPr id="9" name="Text Placeholder 8"/>
          <p:cNvSpPr>
            <a:spLocks noGrp="1"/>
          </p:cNvSpPr>
          <p:nvPr>
            <p:ph type="body" sz="quarter" idx="14" hasCustomPrompt="1"/>
          </p:nvPr>
        </p:nvSpPr>
        <p:spPr>
          <a:xfrm>
            <a:off x="962025" y="5272088"/>
            <a:ext cx="4492625" cy="384402"/>
          </a:xfrm>
        </p:spPr>
        <p:txBody>
          <a:bodyPr>
            <a:normAutofit/>
          </a:bodyPr>
          <a:lstStyle>
            <a:lvl1pPr>
              <a:buNone/>
              <a:defRPr sz="2000" b="1">
                <a:solidFill>
                  <a:srgbClr val="C41230"/>
                </a:solidFill>
              </a:defRPr>
            </a:lvl1pPr>
          </a:lstStyle>
          <a:p>
            <a:pPr lvl="0"/>
            <a:r>
              <a:rPr lang="en-US" dirty="0"/>
              <a:t>~ Source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ACCS Titl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93720" y="2322450"/>
            <a:ext cx="7772400" cy="2220295"/>
          </a:xfrm>
        </p:spPr>
        <p:txBody>
          <a:bodyPr>
            <a:noAutofit/>
          </a:bodyPr>
          <a:lstStyle>
            <a:lvl1pPr>
              <a:defRPr sz="60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1358815" y="5234035"/>
            <a:ext cx="6400800" cy="92172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bg1"/>
                </a:solidFill>
              </a:defRPr>
            </a:lvl1pPr>
          </a:lstStyle>
          <a:p>
            <a:fld id="{75C27E30-3A16-4507-B085-D2CBBDA0EA90}" type="datetimeFigureOut">
              <a:rPr lang="en-US" smtClean="0"/>
              <a:t>4/23/2021</a:t>
            </a:fld>
            <a:endParaRPr lang="en-US"/>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657CF07C-00BE-42AA-AA8A-AC8FCC702890}" type="slidenum">
              <a:rPr lang="en-US" smtClean="0"/>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ACCS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C27E30-3A16-4507-B085-D2CBBDA0EA90}"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ACCS 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C27E30-3A16-4507-B085-D2CBBDA0EA90}"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ACCS Two Content with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C27E30-3A16-4507-B085-D2CBBDA0EA90}"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ACCS Comparison with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431940"/>
            <a:ext cx="4040188"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431939"/>
            <a:ext cx="4041775"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C27E30-3A16-4507-B085-D2CBBDA0EA90}" type="datetimeFigureOut">
              <a:rPr lang="en-US" smtClean="0"/>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ACCS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ACCS Blank with Watermar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27E30-3A16-4507-B085-D2CBBDA0EA90}" type="datetimeFigureOut">
              <a:rPr lang="en-US" smtClean="0"/>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CCS Section Header">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C27E30-3A16-4507-B085-D2CBBDA0EA90}" type="datetimeFigureOut">
              <a:rPr lang="en-US" smtClean="0"/>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ACCS Content with Caption (Watermar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C27E30-3A16-4507-B085-D2CBBDA0EA90}"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ACCS Picture with Caption (Watermark)">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C27E30-3A16-4507-B085-D2CBBDA0EA90}"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Subtitle with Content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
        <p:nvSpPr>
          <p:cNvPr id="7" name="Text Placeholder 6"/>
          <p:cNvSpPr>
            <a:spLocks noGrp="1"/>
          </p:cNvSpPr>
          <p:nvPr>
            <p:ph type="body" sz="quarter" idx="13" hasCustomPrompt="1"/>
          </p:nvPr>
        </p:nvSpPr>
        <p:spPr>
          <a:xfrm>
            <a:off x="501650" y="1585913"/>
            <a:ext cx="8218488" cy="690937"/>
          </a:xfrm>
        </p:spPr>
        <p:txBody>
          <a:bodyPr/>
          <a:lstStyle>
            <a:lvl1pPr>
              <a:buNone/>
              <a:defRPr b="1"/>
            </a:lvl1pPr>
          </a:lstStyle>
          <a:p>
            <a:pPr lvl="0"/>
            <a:r>
              <a:rPr lang="en-US" dirty="0"/>
              <a:t>Click to edit sub-title</a:t>
            </a:r>
          </a:p>
        </p:txBody>
      </p:sp>
      <p:sp>
        <p:nvSpPr>
          <p:cNvPr id="9" name="Content Placeholder 8"/>
          <p:cNvSpPr>
            <a:spLocks noGrp="1"/>
          </p:cNvSpPr>
          <p:nvPr>
            <p:ph sz="quarter" idx="14"/>
          </p:nvPr>
        </p:nvSpPr>
        <p:spPr>
          <a:xfrm>
            <a:off x="501650" y="2506663"/>
            <a:ext cx="8256588" cy="3649662"/>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ACCS Main Point Subpoint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
        <p:nvSpPr>
          <p:cNvPr id="7" name="Text Placeholder 6"/>
          <p:cNvSpPr>
            <a:spLocks noGrp="1"/>
          </p:cNvSpPr>
          <p:nvPr>
            <p:ph type="body" sz="quarter" idx="13"/>
          </p:nvPr>
        </p:nvSpPr>
        <p:spPr>
          <a:xfrm>
            <a:off x="501650" y="1585913"/>
            <a:ext cx="8179685" cy="1843087"/>
          </a:xfrm>
        </p:spPr>
        <p:txBody>
          <a:bodyPr>
            <a:normAutofit/>
          </a:bodyPr>
          <a:lstStyle>
            <a:lvl1pPr>
              <a:buNone/>
              <a:defRPr sz="1800" b="1" i="1"/>
            </a:lvl1pPr>
            <a:lvl3pPr>
              <a:buNone/>
              <a:defRPr/>
            </a:lvl3pPr>
          </a:lstStyle>
          <a:p>
            <a:pPr lvl="0"/>
            <a:r>
              <a:rPr lang="en-US"/>
              <a:t>Click to edit Master text styles</a:t>
            </a:r>
          </a:p>
        </p:txBody>
      </p:sp>
      <p:sp>
        <p:nvSpPr>
          <p:cNvPr id="9" name="Content Placeholder 8"/>
          <p:cNvSpPr>
            <a:spLocks noGrp="1"/>
          </p:cNvSpPr>
          <p:nvPr>
            <p:ph sz="quarter" idx="14"/>
          </p:nvPr>
        </p:nvSpPr>
        <p:spPr>
          <a:xfrm>
            <a:off x="501650" y="3582988"/>
            <a:ext cx="8179685" cy="2265362"/>
          </a:xfrm>
        </p:spPr>
        <p:txBody>
          <a:bodyPr>
            <a:normAutofit/>
          </a:bodyPr>
          <a:lstStyle>
            <a:lvl1pPr>
              <a:buNone/>
              <a:defRPr sz="1800"/>
            </a:lvl1pPr>
            <a:lvl2pPr>
              <a:buNone/>
              <a:defRPr/>
            </a:lvl2pPr>
            <a:lvl3pPr>
              <a:buNone/>
              <a:defRPr/>
            </a:lvl3pPr>
            <a:lvl4pPr>
              <a:buNone/>
              <a:defRPr/>
            </a:lvl4pPr>
            <a:lvl5pPr>
              <a:buNone/>
              <a:defRPr/>
            </a:lvl5pPr>
          </a:lstStyle>
          <a:p>
            <a:pPr lvl="0"/>
            <a:r>
              <a:rPr lang="en-US"/>
              <a:t>Click to edit Master text styles</a:t>
            </a: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ACCS Pull Quote (Watermar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
        <p:nvSpPr>
          <p:cNvPr id="7" name="Text Placeholder 6"/>
          <p:cNvSpPr>
            <a:spLocks noGrp="1"/>
          </p:cNvSpPr>
          <p:nvPr>
            <p:ph type="body" sz="quarter" idx="13" hasCustomPrompt="1"/>
          </p:nvPr>
        </p:nvSpPr>
        <p:spPr>
          <a:xfrm>
            <a:off x="923925" y="663575"/>
            <a:ext cx="7296150" cy="4302125"/>
          </a:xfrm>
        </p:spPr>
        <p:txBody>
          <a:bodyPr anchor="ctr">
            <a:normAutofit/>
          </a:bodyPr>
          <a:lstStyle>
            <a:lvl1pPr>
              <a:buNone/>
              <a:defRPr sz="5400" i="1" baseline="0"/>
            </a:lvl1pPr>
          </a:lstStyle>
          <a:p>
            <a:pPr lvl="0"/>
            <a:r>
              <a:rPr lang="en-US" i="1" dirty="0"/>
              <a:t>“Pull quote or statistic from media…”</a:t>
            </a:r>
            <a:endParaRPr lang="en-US" dirty="0"/>
          </a:p>
        </p:txBody>
      </p:sp>
      <p:sp>
        <p:nvSpPr>
          <p:cNvPr id="9" name="Text Placeholder 8"/>
          <p:cNvSpPr>
            <a:spLocks noGrp="1"/>
          </p:cNvSpPr>
          <p:nvPr>
            <p:ph type="body" sz="quarter" idx="14" hasCustomPrompt="1"/>
          </p:nvPr>
        </p:nvSpPr>
        <p:spPr>
          <a:xfrm>
            <a:off x="962025" y="5272088"/>
            <a:ext cx="4492625" cy="384402"/>
          </a:xfrm>
        </p:spPr>
        <p:txBody>
          <a:bodyPr>
            <a:normAutofit/>
          </a:bodyPr>
          <a:lstStyle>
            <a:lvl1pPr>
              <a:buNone/>
              <a:defRPr sz="2000" b="1">
                <a:solidFill>
                  <a:srgbClr val="C41230"/>
                </a:solidFill>
              </a:defRPr>
            </a:lvl1pPr>
          </a:lstStyle>
          <a:p>
            <a:pPr lvl="0"/>
            <a:r>
              <a:rPr lang="en-US" dirty="0"/>
              <a:t>~ Source</a:t>
            </a: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ACCS Title and Conte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77F2D2-BE71-45D9-9F8F-9D3546B3E58E}"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ACCS Two Conte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D77F2D2-BE71-45D9-9F8F-9D3546B3E58E}"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ACCS Comparison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431940"/>
            <a:ext cx="4040188"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431939"/>
            <a:ext cx="4041775"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D77F2D2-BE71-45D9-9F8F-9D3546B3E58E}"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ACCS Title Only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ACCS Blank (no Watermar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77F2D2-BE71-45D9-9F8F-9D3546B3E58E}"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ACCS Two Content with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5C27E30-3A16-4507-B085-D2CBBDA0EA90}"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ACCS Content with Caption (no Watermar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77F2D2-BE71-45D9-9F8F-9D3546B3E58E}"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ACCS Picture with Caption (no Watermark)">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D77F2D2-BE71-45D9-9F8F-9D3546B3E58E}"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34171BF-5543-4AEE-93C4-C24F17877FC0}"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ubtitle with Conte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
        <p:nvSpPr>
          <p:cNvPr id="7" name="Text Placeholder 6"/>
          <p:cNvSpPr>
            <a:spLocks noGrp="1"/>
          </p:cNvSpPr>
          <p:nvPr>
            <p:ph type="body" sz="quarter" idx="13" hasCustomPrompt="1"/>
          </p:nvPr>
        </p:nvSpPr>
        <p:spPr>
          <a:xfrm>
            <a:off x="501650" y="1585913"/>
            <a:ext cx="8218488" cy="690937"/>
          </a:xfrm>
        </p:spPr>
        <p:txBody>
          <a:bodyPr/>
          <a:lstStyle>
            <a:lvl1pPr>
              <a:buNone/>
              <a:defRPr b="1"/>
            </a:lvl1pPr>
          </a:lstStyle>
          <a:p>
            <a:pPr lvl="0"/>
            <a:r>
              <a:rPr lang="en-US" dirty="0"/>
              <a:t>Click to edit sub-title</a:t>
            </a:r>
          </a:p>
        </p:txBody>
      </p:sp>
      <p:sp>
        <p:nvSpPr>
          <p:cNvPr id="9" name="Content Placeholder 8"/>
          <p:cNvSpPr>
            <a:spLocks noGrp="1"/>
          </p:cNvSpPr>
          <p:nvPr>
            <p:ph sz="quarter" idx="14"/>
          </p:nvPr>
        </p:nvSpPr>
        <p:spPr>
          <a:xfrm>
            <a:off x="501650" y="2506663"/>
            <a:ext cx="8256588" cy="3649662"/>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ACCS Main Point Subpoint (no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
        <p:nvSpPr>
          <p:cNvPr id="7" name="Text Placeholder 6"/>
          <p:cNvSpPr>
            <a:spLocks noGrp="1"/>
          </p:cNvSpPr>
          <p:nvPr>
            <p:ph type="body" sz="quarter" idx="13"/>
          </p:nvPr>
        </p:nvSpPr>
        <p:spPr>
          <a:xfrm>
            <a:off x="501650" y="1585913"/>
            <a:ext cx="8179685" cy="1843087"/>
          </a:xfrm>
        </p:spPr>
        <p:txBody>
          <a:bodyPr>
            <a:normAutofit/>
          </a:bodyPr>
          <a:lstStyle>
            <a:lvl1pPr>
              <a:buNone/>
              <a:defRPr sz="1800" b="1" i="1"/>
            </a:lvl1pPr>
            <a:lvl3pPr>
              <a:buNone/>
              <a:defRPr/>
            </a:lvl3pPr>
          </a:lstStyle>
          <a:p>
            <a:pPr lvl="0"/>
            <a:r>
              <a:rPr lang="en-US"/>
              <a:t>Click to edit Master text styles</a:t>
            </a:r>
          </a:p>
        </p:txBody>
      </p:sp>
      <p:sp>
        <p:nvSpPr>
          <p:cNvPr id="9" name="Content Placeholder 8"/>
          <p:cNvSpPr>
            <a:spLocks noGrp="1"/>
          </p:cNvSpPr>
          <p:nvPr>
            <p:ph sz="quarter" idx="14"/>
          </p:nvPr>
        </p:nvSpPr>
        <p:spPr>
          <a:xfrm>
            <a:off x="501650" y="3582988"/>
            <a:ext cx="8179685" cy="2265362"/>
          </a:xfrm>
        </p:spPr>
        <p:txBody>
          <a:bodyPr>
            <a:normAutofit/>
          </a:bodyPr>
          <a:lstStyle>
            <a:lvl1pPr>
              <a:buNone/>
              <a:defRPr sz="1800"/>
            </a:lvl1pPr>
            <a:lvl2pPr>
              <a:buNone/>
              <a:defRPr/>
            </a:lvl2pPr>
            <a:lvl3pPr>
              <a:buNone/>
              <a:defRPr/>
            </a:lvl3pPr>
            <a:lvl4pPr>
              <a:buNone/>
              <a:defRPr/>
            </a:lvl4pPr>
            <a:lvl5pPr>
              <a:buNone/>
              <a:defRPr/>
            </a:lvl5pPr>
          </a:lstStyle>
          <a:p>
            <a:pPr lvl="0"/>
            <a:r>
              <a:rPr lang="en-US"/>
              <a:t>Click to edit Master text styles</a:t>
            </a: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ACCS Pull Quote (no Watermar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D77F2D2-BE71-45D9-9F8F-9D3546B3E58E}" type="datetimeFigureOut">
              <a:rPr lang="en-US" smtClean="0"/>
              <a:pPr/>
              <a:t>4/23/2021</a:t>
            </a:fld>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34171BF-5543-4AEE-93C4-C24F17877FC0}" type="slidenum">
              <a:rPr lang="en-US" smtClean="0"/>
              <a:pPr/>
              <a:t>‹#›</a:t>
            </a:fld>
            <a:endParaRPr lang="en-US"/>
          </a:p>
        </p:txBody>
      </p:sp>
      <p:sp>
        <p:nvSpPr>
          <p:cNvPr id="7" name="Text Placeholder 6"/>
          <p:cNvSpPr>
            <a:spLocks noGrp="1"/>
          </p:cNvSpPr>
          <p:nvPr>
            <p:ph type="body" sz="quarter" idx="13" hasCustomPrompt="1"/>
          </p:nvPr>
        </p:nvSpPr>
        <p:spPr>
          <a:xfrm>
            <a:off x="923925" y="663575"/>
            <a:ext cx="7296150" cy="4302125"/>
          </a:xfrm>
        </p:spPr>
        <p:txBody>
          <a:bodyPr anchor="ctr">
            <a:normAutofit/>
          </a:bodyPr>
          <a:lstStyle>
            <a:lvl1pPr>
              <a:buNone/>
              <a:defRPr sz="5400" i="1" baseline="0"/>
            </a:lvl1pPr>
          </a:lstStyle>
          <a:p>
            <a:pPr lvl="0"/>
            <a:r>
              <a:rPr lang="en-US" i="1" dirty="0"/>
              <a:t>“Pull quote or statistic from media…”</a:t>
            </a:r>
            <a:endParaRPr lang="en-US" dirty="0"/>
          </a:p>
        </p:txBody>
      </p:sp>
      <p:sp>
        <p:nvSpPr>
          <p:cNvPr id="9" name="Text Placeholder 8"/>
          <p:cNvSpPr>
            <a:spLocks noGrp="1"/>
          </p:cNvSpPr>
          <p:nvPr>
            <p:ph type="body" sz="quarter" idx="14" hasCustomPrompt="1"/>
          </p:nvPr>
        </p:nvSpPr>
        <p:spPr>
          <a:xfrm>
            <a:off x="962025" y="5272088"/>
            <a:ext cx="4492625" cy="384402"/>
          </a:xfrm>
        </p:spPr>
        <p:txBody>
          <a:bodyPr>
            <a:normAutofit/>
          </a:bodyPr>
          <a:lstStyle>
            <a:lvl1pPr>
              <a:buNone/>
              <a:defRPr sz="2000" b="1">
                <a:solidFill>
                  <a:srgbClr val="C41230"/>
                </a:solidFill>
              </a:defRPr>
            </a:lvl1pPr>
          </a:lstStyle>
          <a:p>
            <a:pPr lvl="0"/>
            <a:r>
              <a:rPr lang="en-US" dirty="0"/>
              <a:t>~ Source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ACCS Comparison with Watermar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431940"/>
            <a:ext cx="4040188"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431939"/>
            <a:ext cx="4041775" cy="7429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5C27E30-3A16-4507-B085-D2CBBDA0EA90}" type="datetimeFigureOut">
              <a:rPr lang="en-US" smtClean="0"/>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CCS 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5C27E30-3A16-4507-B085-D2CBBDA0EA90}" type="datetimeFigureOut">
              <a:rPr lang="en-US" smtClean="0"/>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ACCS Blank with Watermar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C27E30-3A16-4507-B085-D2CBBDA0EA90}" type="datetimeFigureOut">
              <a:rPr lang="en-US" smtClean="0"/>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CCS Content with Caption (Watermark)">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C27E30-3A16-4507-B085-D2CBBDA0EA90}"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CCS Picture with Caption (Watermark)">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5C27E30-3A16-4507-B085-D2CBBDA0EA90}" type="datetimeFigureOut">
              <a:rPr lang="en-US" smtClean="0"/>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7CF07C-00BE-42AA-AA8A-AC8FCC7028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3.jpe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image" Target="../media/image3.jpeg"/><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theme" Target="../theme/theme4.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665" y="433410"/>
            <a:ext cx="8218670" cy="9842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578210"/>
            <a:ext cx="2133600" cy="279790"/>
          </a:xfrm>
          <a:prstGeom prst="rect">
            <a:avLst/>
          </a:prstGeom>
        </p:spPr>
        <p:txBody>
          <a:bodyPr vert="horz" lIns="91440" tIns="45720" rIns="91440" bIns="45720" rtlCol="0" anchor="ctr"/>
          <a:lstStyle>
            <a:lvl1pPr algn="l">
              <a:defRPr sz="1200" b="0">
                <a:solidFill>
                  <a:schemeClr val="bg1">
                    <a:lumMod val="75000"/>
                  </a:schemeClr>
                </a:solidFill>
                <a:latin typeface="Mercury" pitchFamily="2" charset="0"/>
              </a:defRPr>
            </a:lvl1pPr>
          </a:lstStyle>
          <a:p>
            <a:fld id="{75C27E30-3A16-4507-B085-D2CBBDA0EA90}" type="datetimeFigureOut">
              <a:rPr lang="en-US" smtClean="0"/>
              <a:t>4/23/2021</a:t>
            </a:fld>
            <a:endParaRPr lang="en-US"/>
          </a:p>
        </p:txBody>
      </p:sp>
      <p:sp>
        <p:nvSpPr>
          <p:cNvPr id="5" name="Footer Placeholder 4"/>
          <p:cNvSpPr>
            <a:spLocks noGrp="1"/>
          </p:cNvSpPr>
          <p:nvPr>
            <p:ph type="ftr" sz="quarter" idx="3"/>
          </p:nvPr>
        </p:nvSpPr>
        <p:spPr>
          <a:xfrm>
            <a:off x="3124200" y="6578210"/>
            <a:ext cx="2895600" cy="279790"/>
          </a:xfrm>
          <a:prstGeom prst="rect">
            <a:avLst/>
          </a:prstGeom>
        </p:spPr>
        <p:txBody>
          <a:bodyPr vert="horz" lIns="91440" tIns="45720" rIns="91440" bIns="45720" rtlCol="0" anchor="ctr"/>
          <a:lstStyle>
            <a:lvl1pPr algn="ctr">
              <a:defRPr sz="1200" b="0">
                <a:solidFill>
                  <a:schemeClr val="bg1">
                    <a:lumMod val="75000"/>
                  </a:schemeClr>
                </a:solidFill>
                <a:latin typeface="Mercury" pitchFamily="2" charset="0"/>
              </a:defRPr>
            </a:lvl1pPr>
          </a:lstStyle>
          <a:p>
            <a:endParaRPr lang="en-US"/>
          </a:p>
        </p:txBody>
      </p:sp>
      <p:sp>
        <p:nvSpPr>
          <p:cNvPr id="6" name="Slide Number Placeholder 5"/>
          <p:cNvSpPr>
            <a:spLocks noGrp="1"/>
          </p:cNvSpPr>
          <p:nvPr>
            <p:ph type="sldNum" sz="quarter" idx="4"/>
          </p:nvPr>
        </p:nvSpPr>
        <p:spPr>
          <a:xfrm>
            <a:off x="6553200" y="6578210"/>
            <a:ext cx="2133600" cy="279790"/>
          </a:xfrm>
          <a:prstGeom prst="rect">
            <a:avLst/>
          </a:prstGeom>
        </p:spPr>
        <p:txBody>
          <a:bodyPr vert="horz" lIns="91440" tIns="45720" rIns="91440" bIns="45720" rtlCol="0" anchor="ctr"/>
          <a:lstStyle>
            <a:lvl1pPr algn="r">
              <a:defRPr sz="1200" b="0">
                <a:solidFill>
                  <a:schemeClr val="bg1">
                    <a:lumMod val="75000"/>
                  </a:schemeClr>
                </a:solidFill>
                <a:latin typeface="Mercury" pitchFamily="2" charset="0"/>
              </a:defRPr>
            </a:lvl1pPr>
          </a:lstStyle>
          <a:p>
            <a:fld id="{657CF07C-00BE-42AA-AA8A-AC8FCC7028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spcBef>
          <a:spcPct val="0"/>
        </a:spcBef>
        <a:buNone/>
        <a:defRPr sz="4800" b="0" kern="1200">
          <a:solidFill>
            <a:srgbClr val="C41230"/>
          </a:solidFill>
          <a:latin typeface="Franklin Gothic Medium Con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ercury"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ercury" pitchFamily="2"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ercury" pitchFamily="2"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665" y="433410"/>
            <a:ext cx="8218670" cy="9842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578210"/>
            <a:ext cx="2133600" cy="279790"/>
          </a:xfrm>
          <a:prstGeom prst="rect">
            <a:avLst/>
          </a:prstGeom>
        </p:spPr>
        <p:txBody>
          <a:bodyPr vert="horz" lIns="91440" tIns="45720" rIns="91440" bIns="45720" rtlCol="0" anchor="ctr"/>
          <a:lstStyle>
            <a:lvl1pPr algn="l">
              <a:defRPr sz="1200" b="0">
                <a:solidFill>
                  <a:schemeClr val="bg1">
                    <a:lumMod val="75000"/>
                  </a:schemeClr>
                </a:solidFill>
                <a:latin typeface="Mercury" pitchFamily="2" charset="0"/>
              </a:defRPr>
            </a:lvl1pPr>
          </a:lstStyle>
          <a:p>
            <a:fld id="{CD77F2D2-BE71-45D9-9F8F-9D3546B3E58E}" type="datetimeFigureOut">
              <a:rPr lang="en-US" smtClean="0"/>
              <a:pPr/>
              <a:t>4/23/2021</a:t>
            </a:fld>
            <a:endParaRPr lang="en-US" dirty="0"/>
          </a:p>
        </p:txBody>
      </p:sp>
      <p:sp>
        <p:nvSpPr>
          <p:cNvPr id="5" name="Footer Placeholder 4"/>
          <p:cNvSpPr>
            <a:spLocks noGrp="1"/>
          </p:cNvSpPr>
          <p:nvPr>
            <p:ph type="ftr" sz="quarter" idx="3"/>
          </p:nvPr>
        </p:nvSpPr>
        <p:spPr>
          <a:xfrm>
            <a:off x="3124200" y="6578210"/>
            <a:ext cx="2895600" cy="279790"/>
          </a:xfrm>
          <a:prstGeom prst="rect">
            <a:avLst/>
          </a:prstGeom>
        </p:spPr>
        <p:txBody>
          <a:bodyPr vert="horz" lIns="91440" tIns="45720" rIns="91440" bIns="45720" rtlCol="0" anchor="ctr"/>
          <a:lstStyle>
            <a:lvl1pPr algn="ctr">
              <a:defRPr sz="1200" b="0">
                <a:solidFill>
                  <a:schemeClr val="bg1">
                    <a:lumMod val="75000"/>
                  </a:schemeClr>
                </a:solidFill>
                <a:latin typeface="Mercury" pitchFamily="2" charset="0"/>
              </a:defRPr>
            </a:lvl1pPr>
          </a:lstStyle>
          <a:p>
            <a:endParaRPr lang="en-US"/>
          </a:p>
        </p:txBody>
      </p:sp>
      <p:sp>
        <p:nvSpPr>
          <p:cNvPr id="6" name="Slide Number Placeholder 5"/>
          <p:cNvSpPr>
            <a:spLocks noGrp="1"/>
          </p:cNvSpPr>
          <p:nvPr>
            <p:ph type="sldNum" sz="quarter" idx="4"/>
          </p:nvPr>
        </p:nvSpPr>
        <p:spPr>
          <a:xfrm>
            <a:off x="6553200" y="6578210"/>
            <a:ext cx="2133600" cy="279790"/>
          </a:xfrm>
          <a:prstGeom prst="rect">
            <a:avLst/>
          </a:prstGeom>
        </p:spPr>
        <p:txBody>
          <a:bodyPr vert="horz" lIns="91440" tIns="45720" rIns="91440" bIns="45720" rtlCol="0" anchor="ctr"/>
          <a:lstStyle>
            <a:lvl1pPr algn="r">
              <a:defRPr sz="1200" b="0">
                <a:solidFill>
                  <a:schemeClr val="bg1">
                    <a:lumMod val="75000"/>
                  </a:schemeClr>
                </a:solidFill>
                <a:latin typeface="Mercury" pitchFamily="2" charset="0"/>
              </a:defRPr>
            </a:lvl1pPr>
          </a:lstStyle>
          <a:p>
            <a:fld id="{734171BF-5543-4AEE-93C4-C24F17877F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914400" rtl="0" eaLnBrk="1" latinLnBrk="0" hangingPunct="1">
        <a:spcBef>
          <a:spcPct val="0"/>
        </a:spcBef>
        <a:buNone/>
        <a:defRPr sz="4800" b="0" kern="1200">
          <a:solidFill>
            <a:srgbClr val="C41230"/>
          </a:solidFill>
          <a:latin typeface="Franklin Gothic Medium Con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ercury"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ercury" pitchFamily="2"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ercury" pitchFamily="2"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665" y="433410"/>
            <a:ext cx="8218670" cy="9842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578210"/>
            <a:ext cx="2133600" cy="279790"/>
          </a:xfrm>
          <a:prstGeom prst="rect">
            <a:avLst/>
          </a:prstGeom>
        </p:spPr>
        <p:txBody>
          <a:bodyPr vert="horz" lIns="91440" tIns="45720" rIns="91440" bIns="45720" rtlCol="0" anchor="ctr"/>
          <a:lstStyle>
            <a:lvl1pPr algn="l">
              <a:defRPr sz="1200" b="0">
                <a:solidFill>
                  <a:schemeClr val="bg1">
                    <a:lumMod val="75000"/>
                  </a:schemeClr>
                </a:solidFill>
                <a:latin typeface="Mercury" pitchFamily="2" charset="0"/>
              </a:defRPr>
            </a:lvl1pPr>
          </a:lstStyle>
          <a:p>
            <a:fld id="{75C27E30-3A16-4507-B085-D2CBBDA0EA90}" type="datetimeFigureOut">
              <a:rPr lang="en-US" smtClean="0"/>
              <a:t>4/23/2021</a:t>
            </a:fld>
            <a:endParaRPr lang="en-US"/>
          </a:p>
        </p:txBody>
      </p:sp>
      <p:sp>
        <p:nvSpPr>
          <p:cNvPr id="5" name="Footer Placeholder 4"/>
          <p:cNvSpPr>
            <a:spLocks noGrp="1"/>
          </p:cNvSpPr>
          <p:nvPr>
            <p:ph type="ftr" sz="quarter" idx="3"/>
          </p:nvPr>
        </p:nvSpPr>
        <p:spPr>
          <a:xfrm>
            <a:off x="3124200" y="6578210"/>
            <a:ext cx="2895600" cy="279790"/>
          </a:xfrm>
          <a:prstGeom prst="rect">
            <a:avLst/>
          </a:prstGeom>
        </p:spPr>
        <p:txBody>
          <a:bodyPr vert="horz" lIns="91440" tIns="45720" rIns="91440" bIns="45720" rtlCol="0" anchor="ctr"/>
          <a:lstStyle>
            <a:lvl1pPr algn="ctr">
              <a:defRPr sz="1200" b="0">
                <a:solidFill>
                  <a:schemeClr val="bg1">
                    <a:lumMod val="75000"/>
                  </a:schemeClr>
                </a:solidFill>
                <a:latin typeface="Mercury" pitchFamily="2" charset="0"/>
              </a:defRPr>
            </a:lvl1pPr>
          </a:lstStyle>
          <a:p>
            <a:endParaRPr lang="en-US"/>
          </a:p>
        </p:txBody>
      </p:sp>
      <p:sp>
        <p:nvSpPr>
          <p:cNvPr id="6" name="Slide Number Placeholder 5"/>
          <p:cNvSpPr>
            <a:spLocks noGrp="1"/>
          </p:cNvSpPr>
          <p:nvPr>
            <p:ph type="sldNum" sz="quarter" idx="4"/>
          </p:nvPr>
        </p:nvSpPr>
        <p:spPr>
          <a:xfrm>
            <a:off x="6553200" y="6578210"/>
            <a:ext cx="2133600" cy="279790"/>
          </a:xfrm>
          <a:prstGeom prst="rect">
            <a:avLst/>
          </a:prstGeom>
        </p:spPr>
        <p:txBody>
          <a:bodyPr vert="horz" lIns="91440" tIns="45720" rIns="91440" bIns="45720" rtlCol="0" anchor="ctr"/>
          <a:lstStyle>
            <a:lvl1pPr algn="r">
              <a:defRPr sz="1200" b="0">
                <a:solidFill>
                  <a:schemeClr val="bg1">
                    <a:lumMod val="75000"/>
                  </a:schemeClr>
                </a:solidFill>
                <a:latin typeface="Mercury" pitchFamily="2" charset="0"/>
              </a:defRPr>
            </a:lvl1pPr>
          </a:lstStyle>
          <a:p>
            <a:fld id="{657CF07C-00BE-42AA-AA8A-AC8FCC70289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spcBef>
          <a:spcPct val="0"/>
        </a:spcBef>
        <a:buNone/>
        <a:defRPr sz="4800" b="0" kern="1200">
          <a:solidFill>
            <a:srgbClr val="C41230"/>
          </a:solidFill>
          <a:latin typeface="Franklin Gothic Medium Con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ercury"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ercury" pitchFamily="2"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ercury" pitchFamily="2"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2"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2665" y="433410"/>
            <a:ext cx="8218670" cy="9842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578210"/>
            <a:ext cx="2133600" cy="279790"/>
          </a:xfrm>
          <a:prstGeom prst="rect">
            <a:avLst/>
          </a:prstGeom>
        </p:spPr>
        <p:txBody>
          <a:bodyPr vert="horz" lIns="91440" tIns="45720" rIns="91440" bIns="45720" rtlCol="0" anchor="ctr"/>
          <a:lstStyle>
            <a:lvl1pPr algn="l">
              <a:defRPr sz="1200" b="0">
                <a:solidFill>
                  <a:schemeClr val="bg1">
                    <a:lumMod val="75000"/>
                  </a:schemeClr>
                </a:solidFill>
                <a:latin typeface="Mercury" pitchFamily="2" charset="0"/>
              </a:defRPr>
            </a:lvl1pPr>
          </a:lstStyle>
          <a:p>
            <a:fld id="{CD77F2D2-BE71-45D9-9F8F-9D3546B3E58E}" type="datetimeFigureOut">
              <a:rPr lang="en-US" smtClean="0"/>
              <a:pPr/>
              <a:t>4/23/2021</a:t>
            </a:fld>
            <a:endParaRPr lang="en-US" dirty="0"/>
          </a:p>
        </p:txBody>
      </p:sp>
      <p:sp>
        <p:nvSpPr>
          <p:cNvPr id="5" name="Footer Placeholder 4"/>
          <p:cNvSpPr>
            <a:spLocks noGrp="1"/>
          </p:cNvSpPr>
          <p:nvPr>
            <p:ph type="ftr" sz="quarter" idx="3"/>
          </p:nvPr>
        </p:nvSpPr>
        <p:spPr>
          <a:xfrm>
            <a:off x="3124200" y="6578210"/>
            <a:ext cx="2895600" cy="279790"/>
          </a:xfrm>
          <a:prstGeom prst="rect">
            <a:avLst/>
          </a:prstGeom>
        </p:spPr>
        <p:txBody>
          <a:bodyPr vert="horz" lIns="91440" tIns="45720" rIns="91440" bIns="45720" rtlCol="0" anchor="ctr"/>
          <a:lstStyle>
            <a:lvl1pPr algn="ctr">
              <a:defRPr sz="1200" b="0">
                <a:solidFill>
                  <a:schemeClr val="bg1">
                    <a:lumMod val="75000"/>
                  </a:schemeClr>
                </a:solidFill>
                <a:latin typeface="Mercury" pitchFamily="2" charset="0"/>
              </a:defRPr>
            </a:lvl1pPr>
          </a:lstStyle>
          <a:p>
            <a:endParaRPr lang="en-US"/>
          </a:p>
        </p:txBody>
      </p:sp>
      <p:sp>
        <p:nvSpPr>
          <p:cNvPr id="6" name="Slide Number Placeholder 5"/>
          <p:cNvSpPr>
            <a:spLocks noGrp="1"/>
          </p:cNvSpPr>
          <p:nvPr>
            <p:ph type="sldNum" sz="quarter" idx="4"/>
          </p:nvPr>
        </p:nvSpPr>
        <p:spPr>
          <a:xfrm>
            <a:off x="6553200" y="6578210"/>
            <a:ext cx="2133600" cy="279790"/>
          </a:xfrm>
          <a:prstGeom prst="rect">
            <a:avLst/>
          </a:prstGeom>
        </p:spPr>
        <p:txBody>
          <a:bodyPr vert="horz" lIns="91440" tIns="45720" rIns="91440" bIns="45720" rtlCol="0" anchor="ctr"/>
          <a:lstStyle>
            <a:lvl1pPr algn="r">
              <a:defRPr sz="1200" b="0">
                <a:solidFill>
                  <a:schemeClr val="bg1">
                    <a:lumMod val="75000"/>
                  </a:schemeClr>
                </a:solidFill>
                <a:latin typeface="Mercury" pitchFamily="2" charset="0"/>
              </a:defRPr>
            </a:lvl1pPr>
          </a:lstStyle>
          <a:p>
            <a:fld id="{734171BF-5543-4AEE-93C4-C24F17877FC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Lst>
  <p:txStyles>
    <p:titleStyle>
      <a:lvl1pPr algn="l" defTabSz="914400" rtl="0" eaLnBrk="1" latinLnBrk="0" hangingPunct="1">
        <a:spcBef>
          <a:spcPct val="0"/>
        </a:spcBef>
        <a:buNone/>
        <a:defRPr sz="4800" b="0" kern="1200">
          <a:solidFill>
            <a:srgbClr val="C41230"/>
          </a:solidFill>
          <a:latin typeface="Franklin Gothic Medium Cond"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65000"/>
              <a:lumOff val="35000"/>
            </a:schemeClr>
          </a:solidFill>
          <a:latin typeface="Mercury" pitchFamily="2"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65000"/>
              <a:lumOff val="35000"/>
            </a:schemeClr>
          </a:solidFill>
          <a:latin typeface="Mercury" pitchFamily="2"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65000"/>
              <a:lumOff val="35000"/>
            </a:schemeClr>
          </a:solidFill>
          <a:latin typeface="Mercury" pitchFamily="2"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ercury"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ideo" Target="https://www.youtube.com/embed/r8ATrfwmY20?controls=0" TargetMode="Externa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nam11.safelinks.protection.outlook.com/?url=https%3A%2F%2Fwww2.ed.gov%2Fabout%2Foffices%2Flist%2Focr%2Fdocs%2Fqa-titleix-part2-20210115.pdf&amp;data=04%7C01%7Cshawra.rainer%40accs.edu%7C1666dc9635a14a70881c08d8be6707e2%7Cfa231a035d6f410db39c54545561dd75%7C0%7C0%7C637468697013090169%7CUnknown%7CTWFpbGZsb3d8eyJWIjoiMC4wLjAwMDAiLCJQIjoiV2luMzIiLCJBTiI6Ik1haWwiLCJXVCI6Mn0%3D%7C1000&amp;sdata=j4rL9R4t%2BJD8fyg2N255iTEZ1jydPjUaoeeC%2FrMM0l8%3D&amp;reserved=0" TargetMode="External"/><Relationship Id="rId2" Type="http://schemas.openxmlformats.org/officeDocument/2006/relationships/hyperlink" Target="https://nam11.safelinks.protection.outlook.com/?url=https%3A%2F%2Fwww2.ed.gov%2Fabout%2Foffices%2Flist%2Focr%2Fdocs%2Fqa-titleix-part1-20210115.pdf&amp;data=04%7C01%7Cshawra.rainer%40accs.edu%7C1666dc9635a14a70881c08d8be6707e2%7Cfa231a035d6f410db39c54545561dd75%7C0%7C0%7C637468697013080210%7CUnknown%7CTWFpbGZsb3d8eyJWIjoiMC4wLjAwMDAiLCJQIjoiV2luMzIiLCJBTiI6Ik1haWwiLCJXVCI6Mn0%3D%7C1000&amp;sdata=X3Ql7xK7%2BTJLjFQ2zIoQXvM8aMk0kGPVpcsjaj7Nm7U%3D&amp;reserved=0" TargetMode="External"/><Relationship Id="rId1" Type="http://schemas.openxmlformats.org/officeDocument/2006/relationships/slideLayout" Target="../slideLayouts/slideLayout2.xml"/><Relationship Id="rId5" Type="http://schemas.openxmlformats.org/officeDocument/2006/relationships/hyperlink" Target="https://nam11.safelinks.protection.outlook.com/?url=https%3A%2F%2Fwww2.ed.gov%2Fabout%2Foffices%2Flist%2Focr%2Ffrontpage%2Ffaq%2Frr%2Fpolicyguidance%2Findex.html&amp;data=04%7C01%7Cshawra.rainer%40accs.edu%7C1666dc9635a14a70881c08d8be6707e2%7Cfa231a035d6f410db39c54545561dd75%7C0%7C0%7C637468697013090169%7CUnknown%7CTWFpbGZsb3d8eyJWIjoiMC4wLjAwMDAiLCJQIjoiV2luMzIiLCJBTiI6Ik1haWwiLCJXVCI6Mn0%3D%7C1000&amp;sdata=XKvv5N%2BAYUkdp3qJfNKUERitvIRavJeIgrChHbdWIYc%3D&amp;reserved=0" TargetMode="External"/><Relationship Id="rId4" Type="http://schemas.openxmlformats.org/officeDocument/2006/relationships/hyperlink" Target="https://nam11.safelinks.protection.outlook.com/?url=https%3A%2F%2Fwww2.ed.gov%2Fabout%2Foffices%2Flist%2Focr%2Fdocs%2Fqa-single-sex-20210114.pdf&amp;data=04%7C01%7Cshawra.rainer%40accs.edu%7C1666dc9635a14a70881c08d8be6707e2%7Cfa231a035d6f410db39c54545561dd75%7C0%7C0%7C637468697013090169%7CUnknown%7CTWFpbGZsb3d8eyJWIjoiMC4wLjAwMDAiLCJQIjoiV2luMzIiLCJBTiI6Ik1haWwiLCJXVCI6Mn0%3D%7C1000&amp;sdata=yO9Z2S%2BJCcojoVLjlaZRuF41%2BE2eViBWgfKmvWGgalE%3D&amp;reserved=0"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84EF3-7822-4C5A-971B-BCB08C3DF9D5}"/>
              </a:ext>
            </a:extLst>
          </p:cNvPr>
          <p:cNvSpPr>
            <a:spLocks noGrp="1"/>
          </p:cNvSpPr>
          <p:nvPr>
            <p:ph type="ctrTitle"/>
          </p:nvPr>
        </p:nvSpPr>
        <p:spPr/>
        <p:txBody>
          <a:bodyPr/>
          <a:lstStyle/>
          <a:p>
            <a:r>
              <a:rPr lang="en-US" dirty="0"/>
              <a:t>Title IX Training Overview</a:t>
            </a:r>
          </a:p>
        </p:txBody>
      </p:sp>
      <p:sp>
        <p:nvSpPr>
          <p:cNvPr id="3" name="Subtitle 2">
            <a:extLst>
              <a:ext uri="{FF2B5EF4-FFF2-40B4-BE49-F238E27FC236}">
                <a16:creationId xmlns:a16="http://schemas.microsoft.com/office/drawing/2014/main" id="{E9B23ECF-3F2D-4154-B2F5-7F883B59A784}"/>
              </a:ext>
            </a:extLst>
          </p:cNvPr>
          <p:cNvSpPr>
            <a:spLocks noGrp="1"/>
          </p:cNvSpPr>
          <p:nvPr>
            <p:ph type="subTitle" idx="1"/>
          </p:nvPr>
        </p:nvSpPr>
        <p:spPr/>
        <p:txBody>
          <a:bodyPr>
            <a:normAutofit fontScale="92500" lnSpcReduction="10000"/>
          </a:bodyPr>
          <a:lstStyle/>
          <a:p>
            <a:r>
              <a:rPr lang="en-US" dirty="0"/>
              <a:t>Shawra Rainer- Student Success Compliance Officer </a:t>
            </a:r>
          </a:p>
        </p:txBody>
      </p:sp>
    </p:spTree>
    <p:extLst>
      <p:ext uri="{BB962C8B-B14F-4D97-AF65-F5344CB8AC3E}">
        <p14:creationId xmlns:p14="http://schemas.microsoft.com/office/powerpoint/2010/main" val="36433388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083BD-C080-4BB0-A30F-F8673EA9F256}"/>
              </a:ext>
            </a:extLst>
          </p:cNvPr>
          <p:cNvSpPr>
            <a:spLocks noGrp="1"/>
          </p:cNvSpPr>
          <p:nvPr>
            <p:ph type="title"/>
          </p:nvPr>
        </p:nvSpPr>
        <p:spPr/>
        <p:txBody>
          <a:bodyPr>
            <a:normAutofit fontScale="90000"/>
          </a:bodyPr>
          <a:lstStyle/>
          <a:p>
            <a:r>
              <a:rPr lang="en-US" dirty="0"/>
              <a:t>NCAA Tournament- Gym Comparison </a:t>
            </a:r>
          </a:p>
        </p:txBody>
      </p:sp>
      <p:pic>
        <p:nvPicPr>
          <p:cNvPr id="4" name="Online Media 3">
            <a:hlinkClick r:id="" action="ppaction://media"/>
            <a:extLst>
              <a:ext uri="{FF2B5EF4-FFF2-40B4-BE49-F238E27FC236}">
                <a16:creationId xmlns:a16="http://schemas.microsoft.com/office/drawing/2014/main" id="{76F47D01-DF9B-462E-8578-845807983F3E}"/>
              </a:ext>
            </a:extLst>
          </p:cNvPr>
          <p:cNvPicPr>
            <a:picLocks noGrp="1" noRot="1" noChangeAspect="1"/>
          </p:cNvPicPr>
          <p:nvPr>
            <p:ph idx="1"/>
            <a:videoFile r:link="rId1"/>
          </p:nvPr>
        </p:nvPicPr>
        <p:blipFill>
          <a:blip r:embed="rId4"/>
          <a:stretch>
            <a:fillRect/>
          </a:stretch>
        </p:blipFill>
        <p:spPr>
          <a:xfrm>
            <a:off x="462665" y="1640815"/>
            <a:ext cx="8218670" cy="4623002"/>
          </a:xfrm>
          <a:prstGeom prst="rect">
            <a:avLst/>
          </a:prstGeom>
        </p:spPr>
      </p:pic>
    </p:spTree>
    <p:extLst>
      <p:ext uri="{BB962C8B-B14F-4D97-AF65-F5344CB8AC3E}">
        <p14:creationId xmlns:p14="http://schemas.microsoft.com/office/powerpoint/2010/main" val="3849839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6A5C8-E6AA-41D9-A689-E2FED9B5B0F5}"/>
              </a:ext>
            </a:extLst>
          </p:cNvPr>
          <p:cNvSpPr>
            <a:spLocks noGrp="1"/>
          </p:cNvSpPr>
          <p:nvPr>
            <p:ph type="title"/>
          </p:nvPr>
        </p:nvSpPr>
        <p:spPr/>
        <p:txBody>
          <a:bodyPr/>
          <a:lstStyle/>
          <a:p>
            <a:r>
              <a:rPr lang="en-US" dirty="0"/>
              <a:t>NCAA Tournament-Title IX </a:t>
            </a:r>
          </a:p>
        </p:txBody>
      </p:sp>
      <p:pic>
        <p:nvPicPr>
          <p:cNvPr id="2052" name="Picture 4" descr="https://static.wixstatic.com/media/0033e9_2e91b8f8ba384ee481d158182b0a6b45~mv2.jpg/v1/fit/w_1000%2Ch_800%2Cal_c%2Cq_80/file.jpg">
            <a:extLst>
              <a:ext uri="{FF2B5EF4-FFF2-40B4-BE49-F238E27FC236}">
                <a16:creationId xmlns:a16="http://schemas.microsoft.com/office/drawing/2014/main" id="{48E248AC-BF6A-4FBF-BC9C-69833778CA26}"/>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73284" y="1491826"/>
            <a:ext cx="7908051" cy="48850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22255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6B67FC-5569-473B-BCB7-56FCA30EBB76}"/>
              </a:ext>
            </a:extLst>
          </p:cNvPr>
          <p:cNvSpPr>
            <a:spLocks noGrp="1"/>
          </p:cNvSpPr>
          <p:nvPr>
            <p:ph type="ctrTitle"/>
          </p:nvPr>
        </p:nvSpPr>
        <p:spPr/>
        <p:txBody>
          <a:bodyPr/>
          <a:lstStyle/>
          <a:p>
            <a:pPr algn="ctr"/>
            <a:r>
              <a:rPr lang="en-US" sz="8000" dirty="0"/>
              <a:t>CASE STUDY REVIEW</a:t>
            </a:r>
          </a:p>
        </p:txBody>
      </p:sp>
      <p:sp>
        <p:nvSpPr>
          <p:cNvPr id="5" name="Subtitle 4">
            <a:extLst>
              <a:ext uri="{FF2B5EF4-FFF2-40B4-BE49-F238E27FC236}">
                <a16:creationId xmlns:a16="http://schemas.microsoft.com/office/drawing/2014/main" id="{3F3EBCFC-12DD-4FFD-B6B8-25847685BC1B}"/>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39269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C3F38-04FC-48CA-838A-ACC81156C03C}"/>
              </a:ext>
            </a:extLst>
          </p:cNvPr>
          <p:cNvSpPr>
            <a:spLocks noGrp="1"/>
          </p:cNvSpPr>
          <p:nvPr>
            <p:ph type="title"/>
          </p:nvPr>
        </p:nvSpPr>
        <p:spPr/>
        <p:txBody>
          <a:bodyPr/>
          <a:lstStyle/>
          <a:p>
            <a:r>
              <a:rPr lang="en-US" dirty="0"/>
              <a:t>Case Study </a:t>
            </a:r>
          </a:p>
        </p:txBody>
      </p:sp>
      <p:sp>
        <p:nvSpPr>
          <p:cNvPr id="3" name="Content Placeholder 2">
            <a:extLst>
              <a:ext uri="{FF2B5EF4-FFF2-40B4-BE49-F238E27FC236}">
                <a16:creationId xmlns:a16="http://schemas.microsoft.com/office/drawing/2014/main" id="{5E63E9EE-A8F4-4C83-AD82-B06F51CFCD1F}"/>
              </a:ext>
            </a:extLst>
          </p:cNvPr>
          <p:cNvSpPr>
            <a:spLocks noGrp="1"/>
          </p:cNvSpPr>
          <p:nvPr>
            <p:ph idx="1"/>
          </p:nvPr>
        </p:nvSpPr>
        <p:spPr/>
        <p:txBody>
          <a:bodyPr>
            <a:normAutofit fontScale="92500" lnSpcReduction="20000"/>
          </a:bodyPr>
          <a:lstStyle/>
          <a:p>
            <a:r>
              <a:rPr lang="en-US" dirty="0">
                <a:solidFill>
                  <a:schemeClr val="tx1"/>
                </a:solidFill>
              </a:rPr>
              <a:t>Ada continued being touched by Ted before class on her butt and vagina for over a month.  During that time, Ada continued to ask Ted to stop touching her.  Ted refused and Ada decided to completely stop attending class. She was fearful of what Ted would do next. She began counseling and began having panic attacks anytime she thought Ted was around.  Ted began a smear campaign sending messages to the group me, “Class of 2020” telling everyone that Ada was a whore and trying to ruin him.  </a:t>
            </a:r>
          </a:p>
          <a:p>
            <a:pPr marL="0" indent="0">
              <a:buNone/>
            </a:pPr>
            <a:endParaRPr lang="en-US" dirty="0">
              <a:solidFill>
                <a:schemeClr val="tx1"/>
              </a:solidFill>
            </a:endParaRPr>
          </a:p>
          <a:p>
            <a:endParaRPr lang="en-US" dirty="0"/>
          </a:p>
        </p:txBody>
      </p:sp>
    </p:spTree>
    <p:extLst>
      <p:ext uri="{BB962C8B-B14F-4D97-AF65-F5344CB8AC3E}">
        <p14:creationId xmlns:p14="http://schemas.microsoft.com/office/powerpoint/2010/main" val="3463885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E3949-1713-4D40-B24E-6A3ED3E4617D}"/>
              </a:ext>
            </a:extLst>
          </p:cNvPr>
          <p:cNvSpPr>
            <a:spLocks noGrp="1"/>
          </p:cNvSpPr>
          <p:nvPr>
            <p:ph type="title"/>
          </p:nvPr>
        </p:nvSpPr>
        <p:spPr/>
        <p:txBody>
          <a:bodyPr/>
          <a:lstStyle/>
          <a:p>
            <a:r>
              <a:rPr lang="en-US" dirty="0"/>
              <a:t>ATIXA- CASE STUDY</a:t>
            </a:r>
          </a:p>
        </p:txBody>
      </p:sp>
      <p:sp>
        <p:nvSpPr>
          <p:cNvPr id="3" name="Content Placeholder 2">
            <a:extLst>
              <a:ext uri="{FF2B5EF4-FFF2-40B4-BE49-F238E27FC236}">
                <a16:creationId xmlns:a16="http://schemas.microsoft.com/office/drawing/2014/main" id="{C260900C-00AF-4977-8F52-73521AA668D9}"/>
              </a:ext>
            </a:extLst>
          </p:cNvPr>
          <p:cNvSpPr>
            <a:spLocks noGrp="1"/>
          </p:cNvSpPr>
          <p:nvPr>
            <p:ph idx="1"/>
          </p:nvPr>
        </p:nvSpPr>
        <p:spPr/>
        <p:txBody>
          <a:bodyPr>
            <a:normAutofit fontScale="85000" lnSpcReduction="20000"/>
          </a:bodyPr>
          <a:lstStyle/>
          <a:p>
            <a:r>
              <a:rPr lang="en-US" dirty="0">
                <a:solidFill>
                  <a:schemeClr val="tx1"/>
                </a:solidFill>
              </a:rPr>
              <a:t>A male student was walking across campus when he heard sounds coming from a window. Approaching the window, he realized it was a ground floor residence hall window, partially open (as were the blinds), and that the sounds coming from the room were sex sounds. He looked in and saw one of his good friends having sex with a female student. He took out his iPhone and began video recording them. As he was recording, an RA walked by and stopped him. When questioned, the student denied sharing the recording with anyone else, and agreed to delete it on the spot at the RA’s request. Both students who were recorded declined to file a complaint, saying they thought it was funny</a:t>
            </a:r>
            <a:r>
              <a:rPr lang="en-US" dirty="0"/>
              <a:t>. </a:t>
            </a:r>
          </a:p>
        </p:txBody>
      </p:sp>
    </p:spTree>
    <p:extLst>
      <p:ext uri="{BB962C8B-B14F-4D97-AF65-F5344CB8AC3E}">
        <p14:creationId xmlns:p14="http://schemas.microsoft.com/office/powerpoint/2010/main" val="2076421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D06FC-EABA-4184-ACA3-BF39F85F35BA}"/>
              </a:ext>
            </a:extLst>
          </p:cNvPr>
          <p:cNvSpPr>
            <a:spLocks noGrp="1"/>
          </p:cNvSpPr>
          <p:nvPr>
            <p:ph type="title"/>
          </p:nvPr>
        </p:nvSpPr>
        <p:spPr/>
        <p:txBody>
          <a:bodyPr/>
          <a:lstStyle/>
          <a:p>
            <a:r>
              <a:rPr lang="en-US" dirty="0"/>
              <a:t>ATIXA-VERDICT</a:t>
            </a:r>
          </a:p>
        </p:txBody>
      </p:sp>
      <p:sp>
        <p:nvSpPr>
          <p:cNvPr id="3" name="Content Placeholder 2">
            <a:extLst>
              <a:ext uri="{FF2B5EF4-FFF2-40B4-BE49-F238E27FC236}">
                <a16:creationId xmlns:a16="http://schemas.microsoft.com/office/drawing/2014/main" id="{AE5A804E-4EE3-47C1-876E-65F5CA1FBADF}"/>
              </a:ext>
            </a:extLst>
          </p:cNvPr>
          <p:cNvSpPr>
            <a:spLocks noGrp="1"/>
          </p:cNvSpPr>
          <p:nvPr>
            <p:ph idx="1"/>
          </p:nvPr>
        </p:nvSpPr>
        <p:spPr/>
        <p:txBody>
          <a:bodyPr/>
          <a:lstStyle/>
          <a:p>
            <a:r>
              <a:rPr lang="en-US" dirty="0">
                <a:solidFill>
                  <a:schemeClr val="tx1"/>
                </a:solidFill>
              </a:rPr>
              <a:t>Not (Severe, pervasive, objectively offensive) SPOO, even if proven. The fact that both “victims” were not offended could undermine an objective offense conclusion. This conduct was also likely neither pervasive nor unwelcome. It is severe. </a:t>
            </a:r>
          </a:p>
        </p:txBody>
      </p:sp>
    </p:spTree>
    <p:extLst>
      <p:ext uri="{BB962C8B-B14F-4D97-AF65-F5344CB8AC3E}">
        <p14:creationId xmlns:p14="http://schemas.microsoft.com/office/powerpoint/2010/main" val="4668172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57E853-B9B4-45F3-85C8-3A1AB45E5599}"/>
              </a:ext>
            </a:extLst>
          </p:cNvPr>
          <p:cNvSpPr>
            <a:spLocks noGrp="1"/>
          </p:cNvSpPr>
          <p:nvPr>
            <p:ph type="title"/>
          </p:nvPr>
        </p:nvSpPr>
        <p:spPr/>
        <p:txBody>
          <a:bodyPr/>
          <a:lstStyle/>
          <a:p>
            <a:r>
              <a:rPr lang="en-US" dirty="0"/>
              <a:t>ATIXA- CASE STUDY</a:t>
            </a:r>
          </a:p>
        </p:txBody>
      </p:sp>
      <p:sp>
        <p:nvSpPr>
          <p:cNvPr id="3" name="Content Placeholder 2">
            <a:extLst>
              <a:ext uri="{FF2B5EF4-FFF2-40B4-BE49-F238E27FC236}">
                <a16:creationId xmlns:a16="http://schemas.microsoft.com/office/drawing/2014/main" id="{22F94D03-63EC-4503-9EA9-DB919BBA946E}"/>
              </a:ext>
            </a:extLst>
          </p:cNvPr>
          <p:cNvSpPr>
            <a:spLocks noGrp="1"/>
          </p:cNvSpPr>
          <p:nvPr>
            <p:ph idx="1"/>
          </p:nvPr>
        </p:nvSpPr>
        <p:spPr/>
        <p:txBody>
          <a:bodyPr>
            <a:normAutofit fontScale="85000" lnSpcReduction="20000"/>
          </a:bodyPr>
          <a:lstStyle/>
          <a:p>
            <a:r>
              <a:rPr lang="en-US" dirty="0">
                <a:solidFill>
                  <a:schemeClr val="tx1"/>
                </a:solidFill>
              </a:rPr>
              <a:t>During class, a Professor assigned homework that required students to watch a show on Netflix that depicts numerous sexual acts (including same sex acts, which the complaining student mentioned as one of their objections to the assignment), nudity, drug use, suicide, marital infidelity, etc. The student found the content to be disturbing. The student is a devout Catholic and was so appalled they went to confession and reported the matter to the Title IX Coordinator. The department chair informed the Title IX Coordinator that the Netflix show did not meet any learning objectives and the professor could have chosen a variety of content through university resources. </a:t>
            </a:r>
          </a:p>
        </p:txBody>
      </p:sp>
    </p:spTree>
    <p:extLst>
      <p:ext uri="{BB962C8B-B14F-4D97-AF65-F5344CB8AC3E}">
        <p14:creationId xmlns:p14="http://schemas.microsoft.com/office/powerpoint/2010/main" val="36138755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B3F8E-AE10-477C-BC87-1F7BF96DCDCE}"/>
              </a:ext>
            </a:extLst>
          </p:cNvPr>
          <p:cNvSpPr>
            <a:spLocks noGrp="1"/>
          </p:cNvSpPr>
          <p:nvPr>
            <p:ph type="title"/>
          </p:nvPr>
        </p:nvSpPr>
        <p:spPr/>
        <p:txBody>
          <a:bodyPr/>
          <a:lstStyle/>
          <a:p>
            <a:r>
              <a:rPr lang="en-US" dirty="0"/>
              <a:t>ATIXA-VERDICT</a:t>
            </a:r>
          </a:p>
        </p:txBody>
      </p:sp>
      <p:sp>
        <p:nvSpPr>
          <p:cNvPr id="3" name="Content Placeholder 2">
            <a:extLst>
              <a:ext uri="{FF2B5EF4-FFF2-40B4-BE49-F238E27FC236}">
                <a16:creationId xmlns:a16="http://schemas.microsoft.com/office/drawing/2014/main" id="{5AB55B37-390D-4627-8FAB-78B242E2B853}"/>
              </a:ext>
            </a:extLst>
          </p:cNvPr>
          <p:cNvSpPr>
            <a:spLocks noGrp="1"/>
          </p:cNvSpPr>
          <p:nvPr>
            <p:ph idx="1"/>
          </p:nvPr>
        </p:nvSpPr>
        <p:spPr/>
        <p:txBody>
          <a:bodyPr>
            <a:normAutofit fontScale="92500" lnSpcReduction="20000"/>
          </a:bodyPr>
          <a:lstStyle/>
          <a:p>
            <a:r>
              <a:rPr lang="en-US" dirty="0">
                <a:solidFill>
                  <a:schemeClr val="tx1"/>
                </a:solidFill>
              </a:rPr>
              <a:t>Could be SPOO, if proven. Extended and repeated exposure to uncalled for sex-based content could be severe, pervasive, and objectively offensive. The captive audience requirement here enhances the argument for SPOO. While the faculty member has the academic freedom to assign what they want, that’s only true if the assignment is both relevant to the subject matter and educationally appropriate. Here, the department chair’s testimony shows that the content was not within those protections, and an opt-out should have been offered to students, at least.</a:t>
            </a:r>
          </a:p>
        </p:txBody>
      </p:sp>
    </p:spTree>
    <p:extLst>
      <p:ext uri="{BB962C8B-B14F-4D97-AF65-F5344CB8AC3E}">
        <p14:creationId xmlns:p14="http://schemas.microsoft.com/office/powerpoint/2010/main" val="40531050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D6B8D99-C54A-4E22-8275-43BAAD357AB2}"/>
              </a:ext>
            </a:extLst>
          </p:cNvPr>
          <p:cNvSpPr>
            <a:spLocks noGrp="1"/>
          </p:cNvSpPr>
          <p:nvPr>
            <p:ph type="ctrTitle"/>
          </p:nvPr>
        </p:nvSpPr>
        <p:spPr/>
        <p:txBody>
          <a:bodyPr/>
          <a:lstStyle/>
          <a:p>
            <a:pPr algn="ctr"/>
            <a:r>
              <a:rPr lang="en-US" sz="10000" dirty="0"/>
              <a:t>CLERY</a:t>
            </a:r>
          </a:p>
        </p:txBody>
      </p:sp>
      <p:sp>
        <p:nvSpPr>
          <p:cNvPr id="5" name="Subtitle 4">
            <a:extLst>
              <a:ext uri="{FF2B5EF4-FFF2-40B4-BE49-F238E27FC236}">
                <a16:creationId xmlns:a16="http://schemas.microsoft.com/office/drawing/2014/main" id="{D422EDA9-3DF0-40FD-BBBC-9DC49E4DDE48}"/>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33527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7C0FB-DBED-40CB-AEDD-AC8EAC7B900B}"/>
              </a:ext>
            </a:extLst>
          </p:cNvPr>
          <p:cNvSpPr>
            <a:spLocks noGrp="1"/>
          </p:cNvSpPr>
          <p:nvPr>
            <p:ph type="title"/>
          </p:nvPr>
        </p:nvSpPr>
        <p:spPr/>
        <p:txBody>
          <a:bodyPr/>
          <a:lstStyle/>
          <a:p>
            <a:r>
              <a:rPr lang="en-US" dirty="0"/>
              <a:t>What Is Clery?</a:t>
            </a:r>
          </a:p>
        </p:txBody>
      </p:sp>
      <p:sp>
        <p:nvSpPr>
          <p:cNvPr id="3" name="Content Placeholder 2">
            <a:extLst>
              <a:ext uri="{FF2B5EF4-FFF2-40B4-BE49-F238E27FC236}">
                <a16:creationId xmlns:a16="http://schemas.microsoft.com/office/drawing/2014/main" id="{68F96D20-E42A-4A69-8673-1582C71DBDDA}"/>
              </a:ext>
            </a:extLst>
          </p:cNvPr>
          <p:cNvSpPr>
            <a:spLocks noGrp="1"/>
          </p:cNvSpPr>
          <p:nvPr>
            <p:ph idx="1"/>
          </p:nvPr>
        </p:nvSpPr>
        <p:spPr/>
        <p:txBody>
          <a:bodyPr>
            <a:normAutofit fontScale="92500"/>
          </a:bodyPr>
          <a:lstStyle/>
          <a:p>
            <a:r>
              <a:rPr lang="en-US" dirty="0">
                <a:solidFill>
                  <a:schemeClr val="tx1"/>
                </a:solidFill>
              </a:rPr>
              <a:t>It’s a federal statute signed in 1990.</a:t>
            </a:r>
          </a:p>
          <a:p>
            <a:r>
              <a:rPr lang="en-US" dirty="0">
                <a:solidFill>
                  <a:schemeClr val="tx1"/>
                </a:solidFill>
              </a:rPr>
              <a:t>The Clery Act requires all colleges and universities that participate in federal financial aid programs to keep and disclose information about crime on and near their respective campuses. </a:t>
            </a:r>
          </a:p>
          <a:p>
            <a:pPr lvl="1"/>
            <a:r>
              <a:rPr lang="en-US" dirty="0">
                <a:solidFill>
                  <a:schemeClr val="tx1"/>
                </a:solidFill>
              </a:rPr>
              <a:t>The compliance is monitored by the DOE, which can impose penalties, up to 54,789 per violation.</a:t>
            </a:r>
          </a:p>
          <a:p>
            <a:pPr lvl="1"/>
            <a:r>
              <a:rPr lang="en-US" dirty="0">
                <a:solidFill>
                  <a:schemeClr val="tx1"/>
                </a:solidFill>
              </a:rPr>
              <a:t>It can suspend institutions from participating in federal student financial aid programs. </a:t>
            </a:r>
          </a:p>
        </p:txBody>
      </p:sp>
    </p:spTree>
    <p:extLst>
      <p:ext uri="{BB962C8B-B14F-4D97-AF65-F5344CB8AC3E}">
        <p14:creationId xmlns:p14="http://schemas.microsoft.com/office/powerpoint/2010/main" val="115600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99748-F321-4E7C-8A3C-3DF801A3D38D}"/>
              </a:ext>
            </a:extLst>
          </p:cNvPr>
          <p:cNvSpPr>
            <a:spLocks noGrp="1"/>
          </p:cNvSpPr>
          <p:nvPr>
            <p:ph type="title"/>
          </p:nvPr>
        </p:nvSpPr>
        <p:spPr/>
        <p:txBody>
          <a:bodyPr/>
          <a:lstStyle/>
          <a:p>
            <a:r>
              <a:rPr lang="en-US" dirty="0"/>
              <a:t>Meeting Overview</a:t>
            </a:r>
          </a:p>
        </p:txBody>
      </p:sp>
      <p:sp>
        <p:nvSpPr>
          <p:cNvPr id="3" name="Content Placeholder 2">
            <a:extLst>
              <a:ext uri="{FF2B5EF4-FFF2-40B4-BE49-F238E27FC236}">
                <a16:creationId xmlns:a16="http://schemas.microsoft.com/office/drawing/2014/main" id="{0D90B5AE-F266-44CD-846A-084AF02FD2A9}"/>
              </a:ext>
            </a:extLst>
          </p:cNvPr>
          <p:cNvSpPr>
            <a:spLocks noGrp="1"/>
          </p:cNvSpPr>
          <p:nvPr>
            <p:ph idx="1"/>
          </p:nvPr>
        </p:nvSpPr>
        <p:spPr/>
        <p:txBody>
          <a:bodyPr/>
          <a:lstStyle/>
          <a:p>
            <a:r>
              <a:rPr lang="en-US" dirty="0">
                <a:solidFill>
                  <a:schemeClr val="tx1"/>
                </a:solidFill>
              </a:rPr>
              <a:t>Overview of Title IX Regulations </a:t>
            </a:r>
          </a:p>
          <a:p>
            <a:r>
              <a:rPr lang="en-US" dirty="0">
                <a:solidFill>
                  <a:schemeClr val="tx1"/>
                </a:solidFill>
              </a:rPr>
              <a:t>Possible Changes- New Administration </a:t>
            </a:r>
          </a:p>
          <a:p>
            <a:r>
              <a:rPr lang="en-US" dirty="0">
                <a:solidFill>
                  <a:schemeClr val="tx1"/>
                </a:solidFill>
              </a:rPr>
              <a:t>Overview of ACCS Title IX Training </a:t>
            </a:r>
          </a:p>
          <a:p>
            <a:r>
              <a:rPr lang="en-US" dirty="0">
                <a:solidFill>
                  <a:schemeClr val="tx1"/>
                </a:solidFill>
              </a:rPr>
              <a:t>Clery ACT updates </a:t>
            </a:r>
          </a:p>
          <a:p>
            <a:r>
              <a:rPr lang="en-US" dirty="0">
                <a:solidFill>
                  <a:schemeClr val="tx1"/>
                </a:solidFill>
              </a:rPr>
              <a:t>Case Scenarios </a:t>
            </a:r>
          </a:p>
          <a:p>
            <a:endParaRPr lang="en-US" dirty="0"/>
          </a:p>
        </p:txBody>
      </p:sp>
    </p:spTree>
    <p:extLst>
      <p:ext uri="{BB962C8B-B14F-4D97-AF65-F5344CB8AC3E}">
        <p14:creationId xmlns:p14="http://schemas.microsoft.com/office/powerpoint/2010/main" val="842327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DD5A9-7130-44E8-B58C-8369D667A7FF}"/>
              </a:ext>
            </a:extLst>
          </p:cNvPr>
          <p:cNvSpPr>
            <a:spLocks noGrp="1"/>
          </p:cNvSpPr>
          <p:nvPr>
            <p:ph type="title"/>
          </p:nvPr>
        </p:nvSpPr>
        <p:spPr/>
        <p:txBody>
          <a:bodyPr/>
          <a:lstStyle/>
          <a:p>
            <a:r>
              <a:rPr lang="en-US" dirty="0"/>
              <a:t>Clery Update </a:t>
            </a:r>
          </a:p>
        </p:txBody>
      </p:sp>
      <p:sp>
        <p:nvSpPr>
          <p:cNvPr id="3" name="Content Placeholder 2">
            <a:extLst>
              <a:ext uri="{FF2B5EF4-FFF2-40B4-BE49-F238E27FC236}">
                <a16:creationId xmlns:a16="http://schemas.microsoft.com/office/drawing/2014/main" id="{27940E3A-1460-4863-B24A-87EC41B8C10F}"/>
              </a:ext>
            </a:extLst>
          </p:cNvPr>
          <p:cNvSpPr>
            <a:spLocks noGrp="1"/>
          </p:cNvSpPr>
          <p:nvPr>
            <p:ph idx="1"/>
          </p:nvPr>
        </p:nvSpPr>
        <p:spPr/>
        <p:txBody>
          <a:bodyPr>
            <a:normAutofit fontScale="92500" lnSpcReduction="20000"/>
          </a:bodyPr>
          <a:lstStyle/>
          <a:p>
            <a:r>
              <a:rPr lang="en-US" dirty="0">
                <a:solidFill>
                  <a:schemeClr val="tx1"/>
                </a:solidFill>
              </a:rPr>
              <a:t>The new rule creates conflicts with the proper enforcement of the Jeanne Clery Disclosure of Campus Security Policy and Campus Crime Statistics Act (Clery Act). </a:t>
            </a:r>
          </a:p>
          <a:p>
            <a:r>
              <a:rPr lang="en-US" dirty="0">
                <a:solidFill>
                  <a:schemeClr val="tx1"/>
                </a:solidFill>
              </a:rPr>
              <a:t>Title IX and Clery share a common purpose of creating a safe campus and equal access to education </a:t>
            </a:r>
          </a:p>
          <a:p>
            <a:r>
              <a:rPr lang="en-US" dirty="0">
                <a:solidFill>
                  <a:schemeClr val="tx1"/>
                </a:solidFill>
              </a:rPr>
              <a:t>Several conflicts between the laws that will ultimately require correction for schools to successfully meet their obligations to protect students.</a:t>
            </a:r>
          </a:p>
        </p:txBody>
      </p:sp>
    </p:spTree>
    <p:extLst>
      <p:ext uri="{BB962C8B-B14F-4D97-AF65-F5344CB8AC3E}">
        <p14:creationId xmlns:p14="http://schemas.microsoft.com/office/powerpoint/2010/main" val="275264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C7ABB-AD1A-47C1-BAE1-EF089935A08B}"/>
              </a:ext>
            </a:extLst>
          </p:cNvPr>
          <p:cNvSpPr>
            <a:spLocks noGrp="1"/>
          </p:cNvSpPr>
          <p:nvPr>
            <p:ph type="title"/>
          </p:nvPr>
        </p:nvSpPr>
        <p:spPr/>
        <p:txBody>
          <a:bodyPr/>
          <a:lstStyle/>
          <a:p>
            <a:r>
              <a:rPr lang="en-US" dirty="0"/>
              <a:t>Clery Update- Advisors </a:t>
            </a:r>
          </a:p>
        </p:txBody>
      </p:sp>
      <p:sp>
        <p:nvSpPr>
          <p:cNvPr id="3" name="Content Placeholder 2">
            <a:extLst>
              <a:ext uri="{FF2B5EF4-FFF2-40B4-BE49-F238E27FC236}">
                <a16:creationId xmlns:a16="http://schemas.microsoft.com/office/drawing/2014/main" id="{B10A21BB-6C7E-4AAE-BC57-5FA33CD42C74}"/>
              </a:ext>
            </a:extLst>
          </p:cNvPr>
          <p:cNvSpPr>
            <a:spLocks noGrp="1"/>
          </p:cNvSpPr>
          <p:nvPr>
            <p:ph idx="1"/>
          </p:nvPr>
        </p:nvSpPr>
        <p:spPr/>
        <p:txBody>
          <a:bodyPr>
            <a:normAutofit fontScale="85000" lnSpcReduction="20000"/>
          </a:bodyPr>
          <a:lstStyle/>
          <a:p>
            <a:r>
              <a:rPr lang="en-US" dirty="0">
                <a:solidFill>
                  <a:schemeClr val="tx1"/>
                </a:solidFill>
              </a:rPr>
              <a:t>Under the Obama Administration, both the accuser and the accused in Title IX cases had an “</a:t>
            </a:r>
            <a:r>
              <a:rPr lang="en-US" b="1" dirty="0">
                <a:solidFill>
                  <a:schemeClr val="tx1"/>
                </a:solidFill>
              </a:rPr>
              <a:t>advisor of choice</a:t>
            </a:r>
            <a:r>
              <a:rPr lang="en-US" dirty="0">
                <a:solidFill>
                  <a:schemeClr val="tx1"/>
                </a:solidFill>
              </a:rPr>
              <a:t>” who could provide support, guidance, or advice. </a:t>
            </a:r>
          </a:p>
          <a:p>
            <a:r>
              <a:rPr lang="en-US" dirty="0">
                <a:solidFill>
                  <a:schemeClr val="tx1"/>
                </a:solidFill>
              </a:rPr>
              <a:t>Under the Trump Administration it </a:t>
            </a:r>
            <a:r>
              <a:rPr lang="en-US" b="1" dirty="0">
                <a:solidFill>
                  <a:schemeClr val="tx1"/>
                </a:solidFill>
              </a:rPr>
              <a:t>prevents </a:t>
            </a:r>
            <a:r>
              <a:rPr lang="en-US" dirty="0">
                <a:solidFill>
                  <a:schemeClr val="tx1"/>
                </a:solidFill>
              </a:rPr>
              <a:t>educational institutions from </a:t>
            </a:r>
            <a:r>
              <a:rPr lang="en-US" b="1" dirty="0">
                <a:solidFill>
                  <a:schemeClr val="tx1"/>
                </a:solidFill>
              </a:rPr>
              <a:t>limiting the choice of who this advisor could be</a:t>
            </a:r>
            <a:r>
              <a:rPr lang="en-US" dirty="0">
                <a:solidFill>
                  <a:schemeClr val="tx1"/>
                </a:solidFill>
              </a:rPr>
              <a:t>.</a:t>
            </a:r>
          </a:p>
          <a:p>
            <a:r>
              <a:rPr lang="en-US" dirty="0">
                <a:solidFill>
                  <a:schemeClr val="tx1"/>
                </a:solidFill>
              </a:rPr>
              <a:t>Trump administration requires advisors to </a:t>
            </a:r>
            <a:r>
              <a:rPr lang="en-US" b="1" dirty="0">
                <a:solidFill>
                  <a:schemeClr val="tx1"/>
                </a:solidFill>
              </a:rPr>
              <a:t>conduct cross-examinations</a:t>
            </a:r>
            <a:r>
              <a:rPr lang="en-US" dirty="0">
                <a:solidFill>
                  <a:schemeClr val="tx1"/>
                </a:solidFill>
              </a:rPr>
              <a:t>.</a:t>
            </a:r>
          </a:p>
          <a:p>
            <a:r>
              <a:rPr lang="en-US" dirty="0">
                <a:solidFill>
                  <a:schemeClr val="tx1"/>
                </a:solidFill>
              </a:rPr>
              <a:t>By limiting advisor options for students, the rule </a:t>
            </a:r>
            <a:r>
              <a:rPr lang="en-US" b="1" dirty="0">
                <a:solidFill>
                  <a:schemeClr val="tx1"/>
                </a:solidFill>
              </a:rPr>
              <a:t>undermines a critical support</a:t>
            </a:r>
            <a:r>
              <a:rPr lang="en-US" dirty="0">
                <a:solidFill>
                  <a:schemeClr val="tx1"/>
                </a:solidFill>
              </a:rPr>
              <a:t> mechanism for both parties violates the spirit of existing law.</a:t>
            </a:r>
          </a:p>
        </p:txBody>
      </p:sp>
    </p:spTree>
    <p:extLst>
      <p:ext uri="{BB962C8B-B14F-4D97-AF65-F5344CB8AC3E}">
        <p14:creationId xmlns:p14="http://schemas.microsoft.com/office/powerpoint/2010/main" val="40959285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9F5-639C-4731-9D53-396DE264214E}"/>
              </a:ext>
            </a:extLst>
          </p:cNvPr>
          <p:cNvSpPr>
            <a:spLocks noGrp="1"/>
          </p:cNvSpPr>
          <p:nvPr>
            <p:ph type="title"/>
          </p:nvPr>
        </p:nvSpPr>
        <p:spPr/>
        <p:txBody>
          <a:bodyPr/>
          <a:lstStyle/>
          <a:p>
            <a:r>
              <a:rPr lang="en-US" dirty="0" err="1"/>
              <a:t>Clery</a:t>
            </a:r>
            <a:r>
              <a:rPr lang="en-US" dirty="0"/>
              <a:t>- Jurisdiction </a:t>
            </a:r>
          </a:p>
        </p:txBody>
      </p:sp>
      <p:sp>
        <p:nvSpPr>
          <p:cNvPr id="3" name="Content Placeholder 2">
            <a:extLst>
              <a:ext uri="{FF2B5EF4-FFF2-40B4-BE49-F238E27FC236}">
                <a16:creationId xmlns:a16="http://schemas.microsoft.com/office/drawing/2014/main" id="{905DF2CD-2198-4D97-AB11-D56D7A632C45}"/>
              </a:ext>
            </a:extLst>
          </p:cNvPr>
          <p:cNvSpPr>
            <a:spLocks noGrp="1"/>
          </p:cNvSpPr>
          <p:nvPr>
            <p:ph idx="1"/>
          </p:nvPr>
        </p:nvSpPr>
        <p:spPr/>
        <p:txBody>
          <a:bodyPr>
            <a:normAutofit fontScale="85000" lnSpcReduction="20000"/>
          </a:bodyPr>
          <a:lstStyle/>
          <a:p>
            <a:r>
              <a:rPr lang="en-US" dirty="0">
                <a:solidFill>
                  <a:schemeClr val="tx1"/>
                </a:solidFill>
              </a:rPr>
              <a:t>The current rule also limits schools to activating their Title IX response as it must occur in the United States and on campus.</a:t>
            </a:r>
          </a:p>
          <a:p>
            <a:pPr lvl="1"/>
            <a:r>
              <a:rPr lang="en-US" dirty="0">
                <a:solidFill>
                  <a:schemeClr val="tx1"/>
                </a:solidFill>
              </a:rPr>
              <a:t>Doesn’t consider the approximate </a:t>
            </a:r>
            <a:r>
              <a:rPr lang="en-US" b="1" dirty="0">
                <a:solidFill>
                  <a:schemeClr val="tx1"/>
                </a:solidFill>
              </a:rPr>
              <a:t>10% of American </a:t>
            </a:r>
            <a:r>
              <a:rPr lang="en-US" dirty="0">
                <a:solidFill>
                  <a:schemeClr val="tx1"/>
                </a:solidFill>
              </a:rPr>
              <a:t>college students who participate in study abroad programs </a:t>
            </a:r>
          </a:p>
          <a:p>
            <a:pPr lvl="1"/>
            <a:r>
              <a:rPr lang="en-US" dirty="0">
                <a:solidFill>
                  <a:schemeClr val="tx1"/>
                </a:solidFill>
              </a:rPr>
              <a:t>Establishes inconsistencies where a </a:t>
            </a:r>
            <a:r>
              <a:rPr lang="en-US" b="1" dirty="0">
                <a:solidFill>
                  <a:schemeClr val="tx1"/>
                </a:solidFill>
              </a:rPr>
              <a:t>school can possibly adjudicate some off-campus </a:t>
            </a:r>
            <a:r>
              <a:rPr lang="en-US" dirty="0">
                <a:solidFill>
                  <a:schemeClr val="tx1"/>
                </a:solidFill>
              </a:rPr>
              <a:t>misconduct, but not under the umbrella of Title IX.</a:t>
            </a:r>
          </a:p>
          <a:p>
            <a:pPr lvl="1"/>
            <a:r>
              <a:rPr lang="en-US" b="1" dirty="0">
                <a:solidFill>
                  <a:schemeClr val="tx1"/>
                </a:solidFill>
              </a:rPr>
              <a:t>Contradicts geographical categories </a:t>
            </a:r>
            <a:r>
              <a:rPr lang="en-US" dirty="0">
                <a:solidFill>
                  <a:schemeClr val="tx1"/>
                </a:solidFill>
              </a:rPr>
              <a:t>established in the Clery Act.</a:t>
            </a:r>
          </a:p>
          <a:p>
            <a:pPr lvl="2"/>
            <a:r>
              <a:rPr lang="en-US" dirty="0">
                <a:solidFill>
                  <a:schemeClr val="tx1"/>
                </a:solidFill>
              </a:rPr>
              <a:t>Which covers off-campus and international properties owned or controlled by student organizations officially recognized by the educational institution.</a:t>
            </a:r>
          </a:p>
        </p:txBody>
      </p:sp>
    </p:spTree>
    <p:extLst>
      <p:ext uri="{BB962C8B-B14F-4D97-AF65-F5344CB8AC3E}">
        <p14:creationId xmlns:p14="http://schemas.microsoft.com/office/powerpoint/2010/main" val="34897429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BBA22-EF99-4229-8500-AE9F434DE3E3}"/>
              </a:ext>
            </a:extLst>
          </p:cNvPr>
          <p:cNvSpPr>
            <a:spLocks noGrp="1"/>
          </p:cNvSpPr>
          <p:nvPr>
            <p:ph type="title"/>
          </p:nvPr>
        </p:nvSpPr>
        <p:spPr/>
        <p:txBody>
          <a:bodyPr/>
          <a:lstStyle/>
          <a:p>
            <a:r>
              <a:rPr lang="en-US" dirty="0" err="1"/>
              <a:t>Clery</a:t>
            </a:r>
            <a:r>
              <a:rPr lang="en-US" dirty="0"/>
              <a:t>- Reporting Obligations </a:t>
            </a:r>
          </a:p>
        </p:txBody>
      </p:sp>
      <p:sp>
        <p:nvSpPr>
          <p:cNvPr id="3" name="Content Placeholder 2">
            <a:extLst>
              <a:ext uri="{FF2B5EF4-FFF2-40B4-BE49-F238E27FC236}">
                <a16:creationId xmlns:a16="http://schemas.microsoft.com/office/drawing/2014/main" id="{89C76A02-2C59-46BD-84F6-F9E4B4B21588}"/>
              </a:ext>
            </a:extLst>
          </p:cNvPr>
          <p:cNvSpPr>
            <a:spLocks noGrp="1"/>
          </p:cNvSpPr>
          <p:nvPr>
            <p:ph idx="1"/>
          </p:nvPr>
        </p:nvSpPr>
        <p:spPr/>
        <p:txBody>
          <a:bodyPr>
            <a:normAutofit fontScale="85000" lnSpcReduction="10000"/>
          </a:bodyPr>
          <a:lstStyle/>
          <a:p>
            <a:r>
              <a:rPr lang="en-US" dirty="0">
                <a:solidFill>
                  <a:schemeClr val="tx1"/>
                </a:solidFill>
              </a:rPr>
              <a:t>The language within the new rule </a:t>
            </a:r>
            <a:r>
              <a:rPr lang="en-US" b="1" dirty="0">
                <a:solidFill>
                  <a:schemeClr val="tx1"/>
                </a:solidFill>
              </a:rPr>
              <a:t>free institutions of their Title IX obligations</a:t>
            </a:r>
            <a:r>
              <a:rPr lang="en-US" dirty="0">
                <a:solidFill>
                  <a:schemeClr val="tx1"/>
                </a:solidFill>
              </a:rPr>
              <a:t> unless the complainant reports an incident to an “</a:t>
            </a:r>
            <a:r>
              <a:rPr lang="en-US" b="1" dirty="0">
                <a:solidFill>
                  <a:schemeClr val="tx1"/>
                </a:solidFill>
              </a:rPr>
              <a:t>official with authority </a:t>
            </a:r>
            <a:r>
              <a:rPr lang="en-US" dirty="0">
                <a:solidFill>
                  <a:schemeClr val="tx1"/>
                </a:solidFill>
              </a:rPr>
              <a:t>to institute corrective measures.”</a:t>
            </a:r>
          </a:p>
          <a:p>
            <a:r>
              <a:rPr lang="en-US" dirty="0">
                <a:solidFill>
                  <a:schemeClr val="tx1"/>
                </a:solidFill>
              </a:rPr>
              <a:t>Yet the rule does not offer institutions much guidance as to what roles would fall under this definition.</a:t>
            </a:r>
          </a:p>
          <a:p>
            <a:r>
              <a:rPr lang="en-US" dirty="0">
                <a:solidFill>
                  <a:schemeClr val="tx1"/>
                </a:solidFill>
              </a:rPr>
              <a:t>This presents the risk of isolating </a:t>
            </a:r>
            <a:r>
              <a:rPr lang="en-US" b="1" dirty="0">
                <a:solidFill>
                  <a:schemeClr val="tx1"/>
                </a:solidFill>
              </a:rPr>
              <a:t>Title IX coordinators and campus security authorities</a:t>
            </a:r>
            <a:r>
              <a:rPr lang="en-US" dirty="0">
                <a:solidFill>
                  <a:schemeClr val="tx1"/>
                </a:solidFill>
              </a:rPr>
              <a:t>, who should instead be encouraged to connect and collaborate to ensure public safety on campus</a:t>
            </a:r>
          </a:p>
        </p:txBody>
      </p:sp>
    </p:spTree>
    <p:extLst>
      <p:ext uri="{BB962C8B-B14F-4D97-AF65-F5344CB8AC3E}">
        <p14:creationId xmlns:p14="http://schemas.microsoft.com/office/powerpoint/2010/main" val="42166408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B868-14CD-4DB8-AA3C-67A7331EDF43}"/>
              </a:ext>
            </a:extLst>
          </p:cNvPr>
          <p:cNvSpPr>
            <a:spLocks noGrp="1"/>
          </p:cNvSpPr>
          <p:nvPr>
            <p:ph type="title"/>
          </p:nvPr>
        </p:nvSpPr>
        <p:spPr/>
        <p:txBody>
          <a:bodyPr/>
          <a:lstStyle/>
          <a:p>
            <a:r>
              <a:rPr lang="en-US" dirty="0"/>
              <a:t>Clery update (cont.)</a:t>
            </a:r>
          </a:p>
        </p:txBody>
      </p:sp>
      <p:sp>
        <p:nvSpPr>
          <p:cNvPr id="3" name="Content Placeholder 2">
            <a:extLst>
              <a:ext uri="{FF2B5EF4-FFF2-40B4-BE49-F238E27FC236}">
                <a16:creationId xmlns:a16="http://schemas.microsoft.com/office/drawing/2014/main" id="{97A8FD8E-D701-4E4A-B9A6-A82F2780A78D}"/>
              </a:ext>
            </a:extLst>
          </p:cNvPr>
          <p:cNvSpPr>
            <a:spLocks noGrp="1"/>
          </p:cNvSpPr>
          <p:nvPr>
            <p:ph idx="1"/>
          </p:nvPr>
        </p:nvSpPr>
        <p:spPr/>
        <p:txBody>
          <a:bodyPr>
            <a:normAutofit/>
          </a:bodyPr>
          <a:lstStyle/>
          <a:p>
            <a:r>
              <a:rPr lang="en-US" dirty="0">
                <a:solidFill>
                  <a:schemeClr val="tx1"/>
                </a:solidFill>
              </a:rPr>
              <a:t>NACCOP states it is essential to align Title IX rules and procedures with the Clery Act in order to foster safe, equitable campuses across the nation. </a:t>
            </a:r>
          </a:p>
          <a:p>
            <a:pPr lvl="1"/>
            <a:r>
              <a:rPr lang="en-US" dirty="0">
                <a:solidFill>
                  <a:schemeClr val="tx1"/>
                </a:solidFill>
              </a:rPr>
              <a:t>One in five women and one in sixteen men experience sexual violence during their college years, but it remains the most under reported crime on our campuses</a:t>
            </a:r>
          </a:p>
        </p:txBody>
      </p:sp>
    </p:spTree>
    <p:extLst>
      <p:ext uri="{BB962C8B-B14F-4D97-AF65-F5344CB8AC3E}">
        <p14:creationId xmlns:p14="http://schemas.microsoft.com/office/powerpoint/2010/main" val="16628807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3216B-0748-4C89-8978-ACADCCA51A08}"/>
              </a:ext>
            </a:extLst>
          </p:cNvPr>
          <p:cNvSpPr>
            <a:spLocks noGrp="1"/>
          </p:cNvSpPr>
          <p:nvPr>
            <p:ph type="title"/>
          </p:nvPr>
        </p:nvSpPr>
        <p:spPr/>
        <p:txBody>
          <a:bodyPr/>
          <a:lstStyle/>
          <a:p>
            <a:r>
              <a:rPr lang="en-US" dirty="0" err="1"/>
              <a:t>Clery</a:t>
            </a:r>
            <a:r>
              <a:rPr lang="en-US" dirty="0"/>
              <a:t>- Settlements  </a:t>
            </a:r>
          </a:p>
        </p:txBody>
      </p:sp>
      <p:sp>
        <p:nvSpPr>
          <p:cNvPr id="3" name="Content Placeholder 2">
            <a:extLst>
              <a:ext uri="{FF2B5EF4-FFF2-40B4-BE49-F238E27FC236}">
                <a16:creationId xmlns:a16="http://schemas.microsoft.com/office/drawing/2014/main" id="{CA10E072-289C-4B1D-9352-6160085CD98E}"/>
              </a:ext>
            </a:extLst>
          </p:cNvPr>
          <p:cNvSpPr>
            <a:spLocks noGrp="1"/>
          </p:cNvSpPr>
          <p:nvPr>
            <p:ph idx="1"/>
          </p:nvPr>
        </p:nvSpPr>
        <p:spPr/>
        <p:txBody>
          <a:bodyPr/>
          <a:lstStyle/>
          <a:p>
            <a:r>
              <a:rPr lang="en-US" dirty="0">
                <a:solidFill>
                  <a:schemeClr val="tx1"/>
                </a:solidFill>
              </a:rPr>
              <a:t>UNC enters into $1.5 million settlement over </a:t>
            </a:r>
            <a:r>
              <a:rPr lang="en-US" dirty="0" err="1">
                <a:solidFill>
                  <a:schemeClr val="tx1"/>
                </a:solidFill>
              </a:rPr>
              <a:t>Clery</a:t>
            </a:r>
            <a:r>
              <a:rPr lang="en-US" dirty="0">
                <a:solidFill>
                  <a:schemeClr val="tx1"/>
                </a:solidFill>
              </a:rPr>
              <a:t> Act violations, chancellor announces</a:t>
            </a:r>
          </a:p>
          <a:p>
            <a:r>
              <a:rPr lang="en-US" dirty="0">
                <a:solidFill>
                  <a:schemeClr val="tx1"/>
                </a:solidFill>
              </a:rPr>
              <a:t>UC Berkeley reaches settlement to pay $2.35M fine for </a:t>
            </a:r>
            <a:r>
              <a:rPr lang="en-US" dirty="0" err="1">
                <a:solidFill>
                  <a:schemeClr val="tx1"/>
                </a:solidFill>
              </a:rPr>
              <a:t>Clery</a:t>
            </a:r>
            <a:r>
              <a:rPr lang="en-US" dirty="0">
                <a:solidFill>
                  <a:schemeClr val="tx1"/>
                </a:solidFill>
              </a:rPr>
              <a:t> Act violations</a:t>
            </a:r>
          </a:p>
          <a:p>
            <a:endParaRPr lang="en-US" b="1" dirty="0"/>
          </a:p>
          <a:p>
            <a:endParaRPr lang="en-US" dirty="0"/>
          </a:p>
        </p:txBody>
      </p:sp>
    </p:spTree>
    <p:extLst>
      <p:ext uri="{BB962C8B-B14F-4D97-AF65-F5344CB8AC3E}">
        <p14:creationId xmlns:p14="http://schemas.microsoft.com/office/powerpoint/2010/main" val="37070677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DEDE8B-0D41-40B9-8F86-559B75E729D2}"/>
              </a:ext>
            </a:extLst>
          </p:cNvPr>
          <p:cNvSpPr>
            <a:spLocks noGrp="1"/>
          </p:cNvSpPr>
          <p:nvPr>
            <p:ph type="ctrTitle"/>
          </p:nvPr>
        </p:nvSpPr>
        <p:spPr/>
        <p:txBody>
          <a:bodyPr/>
          <a:lstStyle/>
          <a:p>
            <a:pPr algn="ctr"/>
            <a:r>
              <a:rPr lang="en-US" dirty="0"/>
              <a:t>New Administration </a:t>
            </a:r>
          </a:p>
        </p:txBody>
      </p:sp>
      <p:sp>
        <p:nvSpPr>
          <p:cNvPr id="5" name="Subtitle 4">
            <a:extLst>
              <a:ext uri="{FF2B5EF4-FFF2-40B4-BE49-F238E27FC236}">
                <a16:creationId xmlns:a16="http://schemas.microsoft.com/office/drawing/2014/main" id="{10C7D858-EDD2-4ECB-85D6-8D586C7FE85C}"/>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5371688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37A4CD-B350-4D1A-80FF-F15B713EF11C}"/>
              </a:ext>
            </a:extLst>
          </p:cNvPr>
          <p:cNvSpPr>
            <a:spLocks noGrp="1"/>
          </p:cNvSpPr>
          <p:nvPr>
            <p:ph type="title"/>
          </p:nvPr>
        </p:nvSpPr>
        <p:spPr/>
        <p:txBody>
          <a:bodyPr>
            <a:normAutofit fontScale="90000"/>
          </a:bodyPr>
          <a:lstStyle/>
          <a:p>
            <a:br>
              <a:rPr lang="en-US" dirty="0"/>
            </a:br>
            <a:r>
              <a:rPr lang="en-US" dirty="0"/>
              <a:t>Possible Changes- New Administration </a:t>
            </a:r>
            <a:br>
              <a:rPr lang="en-US" dirty="0"/>
            </a:br>
            <a:endParaRPr lang="en-US" dirty="0"/>
          </a:p>
        </p:txBody>
      </p:sp>
      <p:sp>
        <p:nvSpPr>
          <p:cNvPr id="3" name="Content Placeholder 2">
            <a:extLst>
              <a:ext uri="{FF2B5EF4-FFF2-40B4-BE49-F238E27FC236}">
                <a16:creationId xmlns:a16="http://schemas.microsoft.com/office/drawing/2014/main" id="{C4EFD62D-0FEE-4479-A7D7-C880D3886725}"/>
              </a:ext>
            </a:extLst>
          </p:cNvPr>
          <p:cNvSpPr>
            <a:spLocks noGrp="1"/>
          </p:cNvSpPr>
          <p:nvPr>
            <p:ph idx="1"/>
          </p:nvPr>
        </p:nvSpPr>
        <p:spPr/>
        <p:txBody>
          <a:bodyPr>
            <a:normAutofit fontScale="92500" lnSpcReduction="10000"/>
          </a:bodyPr>
          <a:lstStyle/>
          <a:p>
            <a:r>
              <a:rPr lang="en-US" b="0" i="0" dirty="0">
                <a:solidFill>
                  <a:srgbClr val="313131"/>
                </a:solidFill>
                <a:effectLst/>
                <a:latin typeface="+mn-lt"/>
              </a:rPr>
              <a:t>Joe Biden named </a:t>
            </a:r>
            <a:r>
              <a:rPr lang="en-US" b="0" i="0" dirty="0">
                <a:solidFill>
                  <a:srgbClr val="000000"/>
                </a:solidFill>
                <a:effectLst/>
                <a:latin typeface="+mn-lt"/>
              </a:rPr>
              <a:t>Miguel Cardona</a:t>
            </a:r>
            <a:r>
              <a:rPr lang="en-US" dirty="0">
                <a:solidFill>
                  <a:srgbClr val="000000"/>
                </a:solidFill>
                <a:latin typeface="+mn-lt"/>
              </a:rPr>
              <a:t> the new education secretary.</a:t>
            </a:r>
            <a:endParaRPr lang="en-US" b="0" i="0" dirty="0">
              <a:solidFill>
                <a:srgbClr val="000000"/>
              </a:solidFill>
              <a:effectLst/>
              <a:latin typeface="+mn-lt"/>
            </a:endParaRPr>
          </a:p>
          <a:p>
            <a:r>
              <a:rPr lang="en-US" b="0" i="0" dirty="0">
                <a:solidFill>
                  <a:srgbClr val="000000"/>
                </a:solidFill>
                <a:effectLst/>
                <a:latin typeface="+mn-lt"/>
              </a:rPr>
              <a:t>Biden issued an executive order that requires Cardona to examine the Title IX regulations.</a:t>
            </a:r>
          </a:p>
          <a:p>
            <a:r>
              <a:rPr lang="en-US" dirty="0">
                <a:solidFill>
                  <a:srgbClr val="000000"/>
                </a:solidFill>
                <a:latin typeface="+mn-lt"/>
              </a:rPr>
              <a:t>Within 100 days, Cardona must review all the documents to ensure the new regulations doesn’t discriminate of the basis of sex.</a:t>
            </a:r>
          </a:p>
          <a:p>
            <a:pPr lvl="1"/>
            <a:r>
              <a:rPr lang="en-US" dirty="0">
                <a:solidFill>
                  <a:srgbClr val="000000"/>
                </a:solidFill>
                <a:latin typeface="+mn-lt"/>
              </a:rPr>
              <a:t>Cardona was directed to </a:t>
            </a:r>
            <a:r>
              <a:rPr lang="en-US" b="0" i="0" dirty="0">
                <a:solidFill>
                  <a:srgbClr val="292929"/>
                </a:solidFill>
                <a:effectLst/>
                <a:latin typeface="+mn-lt"/>
              </a:rPr>
              <a:t>consider </a:t>
            </a:r>
            <a:r>
              <a:rPr lang="en-US" b="1" i="0" dirty="0">
                <a:solidFill>
                  <a:srgbClr val="292929"/>
                </a:solidFill>
                <a:effectLst/>
                <a:latin typeface="+mn-lt"/>
              </a:rPr>
              <a:t>suspending, revising or rescinding </a:t>
            </a:r>
            <a:r>
              <a:rPr lang="en-US" b="0" i="0" dirty="0">
                <a:solidFill>
                  <a:srgbClr val="292929"/>
                </a:solidFill>
                <a:effectLst/>
                <a:latin typeface="+mn-lt"/>
              </a:rPr>
              <a:t>any policies that fail to protect students from discrimination on the basis of sex.</a:t>
            </a:r>
            <a:endParaRPr lang="en-US" dirty="0">
              <a:solidFill>
                <a:srgbClr val="000000"/>
              </a:solidFill>
              <a:latin typeface="+mn-lt"/>
            </a:endParaRPr>
          </a:p>
        </p:txBody>
      </p:sp>
    </p:spTree>
    <p:extLst>
      <p:ext uri="{BB962C8B-B14F-4D97-AF65-F5344CB8AC3E}">
        <p14:creationId xmlns:p14="http://schemas.microsoft.com/office/powerpoint/2010/main" val="775217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0BA82-3DAE-47BF-91ED-0E384AE658B5}"/>
              </a:ext>
            </a:extLst>
          </p:cNvPr>
          <p:cNvSpPr>
            <a:spLocks noGrp="1"/>
          </p:cNvSpPr>
          <p:nvPr>
            <p:ph type="title"/>
          </p:nvPr>
        </p:nvSpPr>
        <p:spPr/>
        <p:txBody>
          <a:bodyPr>
            <a:normAutofit fontScale="90000"/>
          </a:bodyPr>
          <a:lstStyle/>
          <a:p>
            <a:r>
              <a:rPr lang="en-US" dirty="0"/>
              <a:t>Possible Changes- New Administration</a:t>
            </a:r>
          </a:p>
        </p:txBody>
      </p:sp>
      <p:sp>
        <p:nvSpPr>
          <p:cNvPr id="3" name="Content Placeholder 2">
            <a:extLst>
              <a:ext uri="{FF2B5EF4-FFF2-40B4-BE49-F238E27FC236}">
                <a16:creationId xmlns:a16="http://schemas.microsoft.com/office/drawing/2014/main" id="{70F9785F-5B51-49B0-BDBE-A7EB57A3ACDD}"/>
              </a:ext>
            </a:extLst>
          </p:cNvPr>
          <p:cNvSpPr>
            <a:spLocks noGrp="1"/>
          </p:cNvSpPr>
          <p:nvPr>
            <p:ph idx="1"/>
          </p:nvPr>
        </p:nvSpPr>
        <p:spPr/>
        <p:txBody>
          <a:bodyPr>
            <a:normAutofit lnSpcReduction="10000"/>
          </a:bodyPr>
          <a:lstStyle/>
          <a:p>
            <a:r>
              <a:rPr lang="en-US" b="0" i="0" dirty="0">
                <a:solidFill>
                  <a:srgbClr val="000000"/>
                </a:solidFill>
                <a:effectLst/>
                <a:latin typeface="+mn-lt"/>
              </a:rPr>
              <a:t>President Biden’s Administration endorses the notion that </a:t>
            </a:r>
            <a:r>
              <a:rPr lang="en-US" b="1" i="0" dirty="0">
                <a:solidFill>
                  <a:srgbClr val="000000"/>
                </a:solidFill>
                <a:effectLst/>
                <a:latin typeface="+mn-lt"/>
              </a:rPr>
              <a:t>all students</a:t>
            </a:r>
            <a:r>
              <a:rPr lang="en-US" b="0" i="0" dirty="0">
                <a:solidFill>
                  <a:srgbClr val="000000"/>
                </a:solidFill>
                <a:effectLst/>
                <a:latin typeface="+mn-lt"/>
              </a:rPr>
              <a:t> should be protected from discrimination on the basis of sex, including on the basis of </a:t>
            </a:r>
            <a:r>
              <a:rPr lang="en-US" b="1" i="0" dirty="0">
                <a:solidFill>
                  <a:srgbClr val="000000"/>
                </a:solidFill>
                <a:effectLst/>
                <a:latin typeface="+mn-lt"/>
              </a:rPr>
              <a:t>sexual orientation or gender identity</a:t>
            </a:r>
            <a:r>
              <a:rPr lang="en-US" b="0" i="0" dirty="0">
                <a:solidFill>
                  <a:srgbClr val="000000"/>
                </a:solidFill>
                <a:effectLst/>
                <a:latin typeface="+mn-lt"/>
              </a:rPr>
              <a:t>. </a:t>
            </a:r>
          </a:p>
          <a:p>
            <a:r>
              <a:rPr lang="en-US" b="0" i="0" dirty="0">
                <a:solidFill>
                  <a:srgbClr val="292929"/>
                </a:solidFill>
                <a:effectLst/>
                <a:latin typeface="+mn-lt"/>
              </a:rPr>
              <a:t>Biden administration will </a:t>
            </a:r>
            <a:r>
              <a:rPr lang="en-US" b="1" i="0" dirty="0">
                <a:solidFill>
                  <a:srgbClr val="292929"/>
                </a:solidFill>
                <a:effectLst/>
                <a:latin typeface="+mn-lt"/>
              </a:rPr>
              <a:t>probably</a:t>
            </a:r>
            <a:r>
              <a:rPr lang="en-US" b="0" i="0" dirty="0">
                <a:solidFill>
                  <a:srgbClr val="292929"/>
                </a:solidFill>
                <a:effectLst/>
                <a:latin typeface="+mn-lt"/>
              </a:rPr>
              <a:t> require schools’ Title IX policies to expressly extend to </a:t>
            </a:r>
            <a:r>
              <a:rPr lang="en-US" b="1" i="0" dirty="0">
                <a:solidFill>
                  <a:srgbClr val="292929"/>
                </a:solidFill>
                <a:effectLst/>
                <a:latin typeface="+mn-lt"/>
              </a:rPr>
              <a:t>discrimination on the basis of sexual orientation or gender identity</a:t>
            </a:r>
            <a:r>
              <a:rPr lang="en-US" b="0" i="0" dirty="0">
                <a:solidFill>
                  <a:srgbClr val="292929"/>
                </a:solidFill>
                <a:effectLst/>
                <a:latin typeface="+mn-lt"/>
              </a:rPr>
              <a:t>.</a:t>
            </a:r>
            <a:endParaRPr lang="en-US" dirty="0">
              <a:latin typeface="+mn-lt"/>
            </a:endParaRPr>
          </a:p>
        </p:txBody>
      </p:sp>
    </p:spTree>
    <p:extLst>
      <p:ext uri="{BB962C8B-B14F-4D97-AF65-F5344CB8AC3E}">
        <p14:creationId xmlns:p14="http://schemas.microsoft.com/office/powerpoint/2010/main" val="7608750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CF6EA-C750-442A-9260-AD20647A2318}"/>
              </a:ext>
            </a:extLst>
          </p:cNvPr>
          <p:cNvSpPr>
            <a:spLocks noGrp="1"/>
          </p:cNvSpPr>
          <p:nvPr>
            <p:ph type="title"/>
          </p:nvPr>
        </p:nvSpPr>
        <p:spPr/>
        <p:txBody>
          <a:bodyPr>
            <a:normAutofit fontScale="90000"/>
          </a:bodyPr>
          <a:lstStyle/>
          <a:p>
            <a:r>
              <a:rPr lang="en-US" dirty="0"/>
              <a:t>Possible Changes- New Administration</a:t>
            </a:r>
          </a:p>
        </p:txBody>
      </p:sp>
      <p:sp>
        <p:nvSpPr>
          <p:cNvPr id="3" name="Content Placeholder 2">
            <a:extLst>
              <a:ext uri="{FF2B5EF4-FFF2-40B4-BE49-F238E27FC236}">
                <a16:creationId xmlns:a16="http://schemas.microsoft.com/office/drawing/2014/main" id="{E30AF0A9-3020-498D-94C9-DB72420A8BC0}"/>
              </a:ext>
            </a:extLst>
          </p:cNvPr>
          <p:cNvSpPr>
            <a:spLocks noGrp="1"/>
          </p:cNvSpPr>
          <p:nvPr>
            <p:ph idx="1"/>
          </p:nvPr>
        </p:nvSpPr>
        <p:spPr/>
        <p:txBody>
          <a:bodyPr>
            <a:normAutofit fontScale="92500"/>
          </a:bodyPr>
          <a:lstStyle/>
          <a:p>
            <a:r>
              <a:rPr lang="en-US" b="0" i="0" dirty="0">
                <a:solidFill>
                  <a:srgbClr val="292929"/>
                </a:solidFill>
                <a:effectLst/>
                <a:latin typeface="+mn-lt"/>
              </a:rPr>
              <a:t>Schools</a:t>
            </a:r>
            <a:r>
              <a:rPr lang="en-US" b="1" i="0" dirty="0">
                <a:solidFill>
                  <a:srgbClr val="292929"/>
                </a:solidFill>
                <a:effectLst/>
                <a:latin typeface="+mn-lt"/>
              </a:rPr>
              <a:t> may </a:t>
            </a:r>
            <a:r>
              <a:rPr lang="en-US" b="0" i="0" dirty="0">
                <a:solidFill>
                  <a:srgbClr val="292929"/>
                </a:solidFill>
                <a:effectLst/>
                <a:latin typeface="+mn-lt"/>
              </a:rPr>
              <a:t>apply the “</a:t>
            </a:r>
            <a:r>
              <a:rPr lang="en-US" b="1" i="0" dirty="0">
                <a:solidFill>
                  <a:srgbClr val="292929"/>
                </a:solidFill>
                <a:effectLst/>
                <a:latin typeface="+mn-lt"/>
              </a:rPr>
              <a:t>clear and convincing</a:t>
            </a:r>
            <a:r>
              <a:rPr lang="en-US" b="0" i="0" dirty="0">
                <a:solidFill>
                  <a:srgbClr val="292929"/>
                </a:solidFill>
                <a:effectLst/>
                <a:latin typeface="+mn-lt"/>
              </a:rPr>
              <a:t>” evidence standard when deciding whether sexual misconduct took place on campus. </a:t>
            </a:r>
          </a:p>
          <a:p>
            <a:r>
              <a:rPr lang="en-US" b="0" i="0" dirty="0">
                <a:solidFill>
                  <a:srgbClr val="292929"/>
                </a:solidFill>
                <a:effectLst/>
                <a:latin typeface="+mn-lt"/>
              </a:rPr>
              <a:t>Contrastingly, the Obama administration</a:t>
            </a:r>
            <a:r>
              <a:rPr lang="en-US" b="1" i="0" dirty="0">
                <a:solidFill>
                  <a:srgbClr val="292929"/>
                </a:solidFill>
                <a:effectLst/>
                <a:latin typeface="+mn-lt"/>
              </a:rPr>
              <a:t> required </a:t>
            </a:r>
            <a:r>
              <a:rPr lang="en-US" b="0" i="0" dirty="0">
                <a:solidFill>
                  <a:srgbClr val="292929"/>
                </a:solidFill>
                <a:effectLst/>
                <a:latin typeface="+mn-lt"/>
              </a:rPr>
              <a:t>schools to apply the lower “</a:t>
            </a:r>
            <a:r>
              <a:rPr lang="en-US" b="1" i="0" dirty="0">
                <a:solidFill>
                  <a:srgbClr val="292929"/>
                </a:solidFill>
                <a:effectLst/>
                <a:latin typeface="+mn-lt"/>
              </a:rPr>
              <a:t>preponderance of evidence</a:t>
            </a:r>
            <a:r>
              <a:rPr lang="en-US" b="0" i="0" dirty="0">
                <a:solidFill>
                  <a:srgbClr val="292929"/>
                </a:solidFill>
                <a:effectLst/>
                <a:latin typeface="+mn-lt"/>
              </a:rPr>
              <a:t>” standard. </a:t>
            </a:r>
          </a:p>
          <a:p>
            <a:r>
              <a:rPr lang="en-US" b="0" i="0" dirty="0">
                <a:solidFill>
                  <a:srgbClr val="292929"/>
                </a:solidFill>
                <a:effectLst/>
                <a:latin typeface="+mn-lt"/>
              </a:rPr>
              <a:t>The hearing and cross-examination requirements conflicted with Obama-era guidance, which discouraged cross-examination. </a:t>
            </a:r>
            <a:endParaRPr lang="en-US" dirty="0">
              <a:latin typeface="+mn-lt"/>
            </a:endParaRPr>
          </a:p>
        </p:txBody>
      </p:sp>
    </p:spTree>
    <p:extLst>
      <p:ext uri="{BB962C8B-B14F-4D97-AF65-F5344CB8AC3E}">
        <p14:creationId xmlns:p14="http://schemas.microsoft.com/office/powerpoint/2010/main" val="22067439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6A046-4756-4804-B837-F48022D01605}"/>
              </a:ext>
            </a:extLst>
          </p:cNvPr>
          <p:cNvSpPr>
            <a:spLocks noGrp="1"/>
          </p:cNvSpPr>
          <p:nvPr>
            <p:ph type="title"/>
          </p:nvPr>
        </p:nvSpPr>
        <p:spPr/>
        <p:txBody>
          <a:bodyPr/>
          <a:lstStyle/>
          <a:p>
            <a:r>
              <a:rPr lang="en-US" dirty="0"/>
              <a:t>Title IX</a:t>
            </a:r>
          </a:p>
        </p:txBody>
      </p:sp>
      <p:sp>
        <p:nvSpPr>
          <p:cNvPr id="3" name="Content Placeholder 2">
            <a:extLst>
              <a:ext uri="{FF2B5EF4-FFF2-40B4-BE49-F238E27FC236}">
                <a16:creationId xmlns:a16="http://schemas.microsoft.com/office/drawing/2014/main" id="{45708D48-EDA9-4C1E-9D59-4B5F1F5336AA}"/>
              </a:ext>
            </a:extLst>
          </p:cNvPr>
          <p:cNvSpPr>
            <a:spLocks noGrp="1"/>
          </p:cNvSpPr>
          <p:nvPr>
            <p:ph idx="1"/>
          </p:nvPr>
        </p:nvSpPr>
        <p:spPr/>
        <p:txBody>
          <a:bodyPr vert="horz" lIns="91440" tIns="45720" rIns="91440" bIns="45720" rtlCol="0" anchor="t">
            <a:normAutofit/>
          </a:bodyPr>
          <a:lstStyle/>
          <a:p>
            <a:pPr algn="l"/>
            <a:r>
              <a:rPr lang="en-US" b="0" i="0" dirty="0">
                <a:solidFill>
                  <a:schemeClr val="tx1"/>
                </a:solidFill>
                <a:effectLst/>
                <a:latin typeface="+mn-lt"/>
              </a:rPr>
              <a:t>Title IX is a federal law that prohibits discrimination on th</a:t>
            </a:r>
            <a:r>
              <a:rPr lang="en-US" dirty="0">
                <a:solidFill>
                  <a:schemeClr val="tx1"/>
                </a:solidFill>
                <a:latin typeface="+mn-lt"/>
              </a:rPr>
              <a:t>e basis of sex in education programs and activities and employment.</a:t>
            </a:r>
          </a:p>
          <a:p>
            <a:pPr lvl="1"/>
            <a:r>
              <a:rPr lang="en-US" b="0" i="0" dirty="0">
                <a:solidFill>
                  <a:schemeClr val="tx1"/>
                </a:solidFill>
                <a:effectLst/>
                <a:latin typeface="+mn-lt"/>
              </a:rPr>
              <a:t>Cover</a:t>
            </a:r>
            <a:r>
              <a:rPr lang="en-US" dirty="0">
                <a:solidFill>
                  <a:schemeClr val="tx1"/>
                </a:solidFill>
                <a:latin typeface="+mn-lt"/>
              </a:rPr>
              <a:t>s not only equity in athletic programming, but all forms of discrimination based on sex.</a:t>
            </a:r>
          </a:p>
          <a:p>
            <a:pPr lvl="1"/>
            <a:r>
              <a:rPr lang="en-US" b="0" i="0" dirty="0">
                <a:solidFill>
                  <a:schemeClr val="tx1"/>
                </a:solidFill>
                <a:effectLst/>
                <a:latin typeface="+mn-lt"/>
              </a:rPr>
              <a:t>Protects students and employees.</a:t>
            </a:r>
          </a:p>
          <a:p>
            <a:pPr lvl="1"/>
            <a:r>
              <a:rPr lang="en-US" dirty="0">
                <a:solidFill>
                  <a:schemeClr val="tx1"/>
                </a:solidFill>
                <a:latin typeface="+mn-lt"/>
              </a:rPr>
              <a:t>Applies to all institutions that receive federal financial assistance, either directly or indirectly</a:t>
            </a:r>
          </a:p>
          <a:p>
            <a:pPr lvl="1"/>
            <a:r>
              <a:rPr lang="en-US" b="0" i="0" dirty="0">
                <a:solidFill>
                  <a:schemeClr val="tx1"/>
                </a:solidFill>
                <a:effectLst/>
                <a:latin typeface="+mn-lt"/>
              </a:rPr>
              <a:t>Enforced by the Office of Civil Rights.</a:t>
            </a:r>
          </a:p>
          <a:p>
            <a:pPr marL="0" indent="0">
              <a:buNone/>
            </a:pPr>
            <a:endParaRPr lang="en-US" dirty="0"/>
          </a:p>
        </p:txBody>
      </p:sp>
    </p:spTree>
    <p:extLst>
      <p:ext uri="{BB962C8B-B14F-4D97-AF65-F5344CB8AC3E}">
        <p14:creationId xmlns:p14="http://schemas.microsoft.com/office/powerpoint/2010/main" val="9164466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E3311-17B6-4478-A087-B11F357F266A}"/>
              </a:ext>
            </a:extLst>
          </p:cNvPr>
          <p:cNvSpPr>
            <a:spLocks noGrp="1"/>
          </p:cNvSpPr>
          <p:nvPr>
            <p:ph type="title"/>
          </p:nvPr>
        </p:nvSpPr>
        <p:spPr/>
        <p:txBody>
          <a:bodyPr/>
          <a:lstStyle/>
          <a:p>
            <a:r>
              <a:rPr lang="en-US" dirty="0"/>
              <a:t>Title IX Changes- Timeline </a:t>
            </a:r>
          </a:p>
        </p:txBody>
      </p:sp>
      <p:sp>
        <p:nvSpPr>
          <p:cNvPr id="3" name="Content Placeholder 2">
            <a:extLst>
              <a:ext uri="{FF2B5EF4-FFF2-40B4-BE49-F238E27FC236}">
                <a16:creationId xmlns:a16="http://schemas.microsoft.com/office/drawing/2014/main" id="{4BDAE7C8-D29A-40E7-BE01-659C5032850F}"/>
              </a:ext>
            </a:extLst>
          </p:cNvPr>
          <p:cNvSpPr>
            <a:spLocks noGrp="1"/>
          </p:cNvSpPr>
          <p:nvPr>
            <p:ph idx="1"/>
          </p:nvPr>
        </p:nvSpPr>
        <p:spPr/>
        <p:txBody>
          <a:bodyPr>
            <a:normAutofit fontScale="92500"/>
          </a:bodyPr>
          <a:lstStyle/>
          <a:p>
            <a:r>
              <a:rPr lang="en-US" b="0" i="0" dirty="0">
                <a:solidFill>
                  <a:srgbClr val="292929"/>
                </a:solidFill>
                <a:effectLst/>
                <a:latin typeface="+mn-lt"/>
              </a:rPr>
              <a:t>Title IX regulations and how quickly changes could occur are unclear. </a:t>
            </a:r>
          </a:p>
          <a:p>
            <a:r>
              <a:rPr lang="en-US" b="0" i="0" dirty="0">
                <a:solidFill>
                  <a:srgbClr val="292929"/>
                </a:solidFill>
                <a:effectLst/>
                <a:latin typeface="+mn-lt"/>
              </a:rPr>
              <a:t>As seen under the previous administration, the rule-making process is lengthy, and it could take years for a new rule to go into effect. </a:t>
            </a:r>
          </a:p>
          <a:p>
            <a:r>
              <a:rPr lang="en-US" b="0" i="0" dirty="0">
                <a:solidFill>
                  <a:srgbClr val="292929"/>
                </a:solidFill>
                <a:effectLst/>
                <a:latin typeface="+mn-lt"/>
              </a:rPr>
              <a:t>Groups that supported the previous administration’s changes will almost certainly take action to try to stop changes proposed by the Biden administration</a:t>
            </a:r>
            <a:endParaRPr lang="en-US" dirty="0">
              <a:latin typeface="+mn-lt"/>
            </a:endParaRPr>
          </a:p>
        </p:txBody>
      </p:sp>
    </p:spTree>
    <p:extLst>
      <p:ext uri="{BB962C8B-B14F-4D97-AF65-F5344CB8AC3E}">
        <p14:creationId xmlns:p14="http://schemas.microsoft.com/office/powerpoint/2010/main" val="335127406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6B77F3-5BCE-4B38-B803-FC14882FE9C8}"/>
              </a:ext>
            </a:extLst>
          </p:cNvPr>
          <p:cNvSpPr>
            <a:spLocks noGrp="1"/>
          </p:cNvSpPr>
          <p:nvPr>
            <p:ph type="ctrTitle"/>
          </p:nvPr>
        </p:nvSpPr>
        <p:spPr/>
        <p:txBody>
          <a:bodyPr/>
          <a:lstStyle/>
          <a:p>
            <a:pPr algn="ctr"/>
            <a:r>
              <a:rPr lang="en-US" sz="8000" dirty="0"/>
              <a:t>Title IX- Case Review </a:t>
            </a:r>
            <a:br>
              <a:rPr lang="en-US" sz="9600" dirty="0"/>
            </a:br>
            <a:r>
              <a:rPr lang="en-US" sz="9600" dirty="0"/>
              <a:t> </a:t>
            </a:r>
          </a:p>
        </p:txBody>
      </p:sp>
      <p:sp>
        <p:nvSpPr>
          <p:cNvPr id="5" name="Subtitle 4">
            <a:extLst>
              <a:ext uri="{FF2B5EF4-FFF2-40B4-BE49-F238E27FC236}">
                <a16:creationId xmlns:a16="http://schemas.microsoft.com/office/drawing/2014/main" id="{27365282-3551-4887-9C16-8E1E9D07CC7D}"/>
              </a:ext>
            </a:extLst>
          </p:cNvPr>
          <p:cNvSpPr>
            <a:spLocks noGrp="1"/>
          </p:cNvSpPr>
          <p:nvPr>
            <p:ph type="subTitle" idx="1"/>
          </p:nvPr>
        </p:nvSpPr>
        <p:spPr/>
        <p:txBody>
          <a:bodyPr/>
          <a:lstStyle/>
          <a:p>
            <a:r>
              <a:rPr lang="en-US" dirty="0"/>
              <a:t>Lawsuit</a:t>
            </a:r>
          </a:p>
        </p:txBody>
      </p:sp>
    </p:spTree>
    <p:extLst>
      <p:ext uri="{BB962C8B-B14F-4D97-AF65-F5344CB8AC3E}">
        <p14:creationId xmlns:p14="http://schemas.microsoft.com/office/powerpoint/2010/main" val="17096642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7CDC9-11C6-4FA2-97B6-09F1CB218083}"/>
              </a:ext>
            </a:extLst>
          </p:cNvPr>
          <p:cNvSpPr>
            <a:spLocks noGrp="1"/>
          </p:cNvSpPr>
          <p:nvPr>
            <p:ph type="title"/>
          </p:nvPr>
        </p:nvSpPr>
        <p:spPr/>
        <p:txBody>
          <a:bodyPr>
            <a:normAutofit fontScale="90000"/>
          </a:bodyPr>
          <a:lstStyle/>
          <a:p>
            <a:r>
              <a:rPr lang="en-US" dirty="0"/>
              <a:t>Lawsuit- University of Nebraska-Lincoln </a:t>
            </a:r>
          </a:p>
        </p:txBody>
      </p:sp>
      <p:sp>
        <p:nvSpPr>
          <p:cNvPr id="3" name="Content Placeholder 2">
            <a:extLst>
              <a:ext uri="{FF2B5EF4-FFF2-40B4-BE49-F238E27FC236}">
                <a16:creationId xmlns:a16="http://schemas.microsoft.com/office/drawing/2014/main" id="{50860E68-C1C7-493F-B6CC-60B2FA5E8CD1}"/>
              </a:ext>
            </a:extLst>
          </p:cNvPr>
          <p:cNvSpPr>
            <a:spLocks noGrp="1"/>
          </p:cNvSpPr>
          <p:nvPr>
            <p:ph idx="1"/>
          </p:nvPr>
        </p:nvSpPr>
        <p:spPr/>
        <p:txBody>
          <a:bodyPr/>
          <a:lstStyle/>
          <a:p>
            <a:r>
              <a:rPr lang="en-US" b="0" i="0" dirty="0">
                <a:solidFill>
                  <a:srgbClr val="222222"/>
                </a:solidFill>
                <a:effectLst/>
                <a:latin typeface="+mn-lt"/>
              </a:rPr>
              <a:t>A former University of Nebraska-Lincoln student is suing the school for failing to stop a retaliation campaign against her after she reported being sexually assaulted and harassed by a member of the faculty.</a:t>
            </a:r>
          </a:p>
          <a:p>
            <a:pPr lvl="1"/>
            <a:r>
              <a:rPr lang="en-US" dirty="0">
                <a:solidFill>
                  <a:srgbClr val="222222"/>
                </a:solidFill>
                <a:latin typeface="+mn-lt"/>
              </a:rPr>
              <a:t>Filed by an international student who pursued a doctorate in UNL</a:t>
            </a:r>
          </a:p>
          <a:p>
            <a:pPr lvl="1"/>
            <a:r>
              <a:rPr lang="en-US" dirty="0">
                <a:solidFill>
                  <a:srgbClr val="222222"/>
                </a:solidFill>
                <a:latin typeface="+mn-lt"/>
              </a:rPr>
              <a:t>Faced years of harassment by her adviser </a:t>
            </a:r>
          </a:p>
          <a:p>
            <a:pPr lvl="1"/>
            <a:r>
              <a:rPr lang="en-US" dirty="0">
                <a:solidFill>
                  <a:srgbClr val="222222"/>
                </a:solidFill>
                <a:latin typeface="+mn-lt"/>
              </a:rPr>
              <a:t>Reported being pressured to drop her case.</a:t>
            </a:r>
            <a:endParaRPr lang="en-US" dirty="0">
              <a:latin typeface="+mn-lt"/>
            </a:endParaRPr>
          </a:p>
        </p:txBody>
      </p:sp>
    </p:spTree>
    <p:extLst>
      <p:ext uri="{BB962C8B-B14F-4D97-AF65-F5344CB8AC3E}">
        <p14:creationId xmlns:p14="http://schemas.microsoft.com/office/powerpoint/2010/main" val="23236359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4FAA6-7257-47BC-A272-3F6D93E4E597}"/>
              </a:ext>
            </a:extLst>
          </p:cNvPr>
          <p:cNvSpPr>
            <a:spLocks noGrp="1"/>
          </p:cNvSpPr>
          <p:nvPr>
            <p:ph type="title"/>
          </p:nvPr>
        </p:nvSpPr>
        <p:spPr/>
        <p:txBody>
          <a:bodyPr>
            <a:normAutofit/>
          </a:bodyPr>
          <a:lstStyle/>
          <a:p>
            <a:r>
              <a:rPr lang="en-US" dirty="0"/>
              <a:t>Lawsuit- UNL (continued)</a:t>
            </a:r>
          </a:p>
        </p:txBody>
      </p:sp>
      <p:sp>
        <p:nvSpPr>
          <p:cNvPr id="3" name="Content Placeholder 2">
            <a:extLst>
              <a:ext uri="{FF2B5EF4-FFF2-40B4-BE49-F238E27FC236}">
                <a16:creationId xmlns:a16="http://schemas.microsoft.com/office/drawing/2014/main" id="{DAB473AF-258C-414F-8729-96DA154B22C2}"/>
              </a:ext>
            </a:extLst>
          </p:cNvPr>
          <p:cNvSpPr>
            <a:spLocks noGrp="1"/>
          </p:cNvSpPr>
          <p:nvPr>
            <p:ph idx="1"/>
          </p:nvPr>
        </p:nvSpPr>
        <p:spPr/>
        <p:txBody>
          <a:bodyPr>
            <a:normAutofit/>
          </a:bodyPr>
          <a:lstStyle/>
          <a:p>
            <a:r>
              <a:rPr lang="en-US" dirty="0">
                <a:solidFill>
                  <a:srgbClr val="222222"/>
                </a:solidFill>
                <a:latin typeface="+mn-lt"/>
              </a:rPr>
              <a:t>U</a:t>
            </a:r>
            <a:r>
              <a:rPr lang="en-US" b="0" i="0" dirty="0">
                <a:solidFill>
                  <a:srgbClr val="222222"/>
                </a:solidFill>
                <a:effectLst/>
                <a:latin typeface="+mn-lt"/>
              </a:rPr>
              <a:t>nidentified faculty member began to sexually harass the student, and at one point, cornered her and kissed her shortly after she started at UNL.</a:t>
            </a:r>
          </a:p>
          <a:p>
            <a:r>
              <a:rPr lang="en-US" dirty="0">
                <a:solidFill>
                  <a:srgbClr val="222222"/>
                </a:solidFill>
                <a:latin typeface="+mn-lt"/>
              </a:rPr>
              <a:t>F</a:t>
            </a:r>
            <a:r>
              <a:rPr lang="en-US" b="0" i="0" dirty="0">
                <a:solidFill>
                  <a:srgbClr val="222222"/>
                </a:solidFill>
                <a:effectLst/>
                <a:latin typeface="+mn-lt"/>
              </a:rPr>
              <a:t>aculty member was about 60 years old at the time; the student was 26 and married.</a:t>
            </a:r>
            <a:endParaRPr lang="en-US" dirty="0">
              <a:latin typeface="+mn-lt"/>
            </a:endParaRPr>
          </a:p>
        </p:txBody>
      </p:sp>
    </p:spTree>
    <p:extLst>
      <p:ext uri="{BB962C8B-B14F-4D97-AF65-F5344CB8AC3E}">
        <p14:creationId xmlns:p14="http://schemas.microsoft.com/office/powerpoint/2010/main" val="3608776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23FF4-C61A-4CF8-AFDA-E6F23A5D3C4B}"/>
              </a:ext>
            </a:extLst>
          </p:cNvPr>
          <p:cNvSpPr>
            <a:spLocks noGrp="1"/>
          </p:cNvSpPr>
          <p:nvPr>
            <p:ph type="title"/>
          </p:nvPr>
        </p:nvSpPr>
        <p:spPr/>
        <p:txBody>
          <a:bodyPr/>
          <a:lstStyle/>
          <a:p>
            <a:r>
              <a:rPr lang="en-US" dirty="0"/>
              <a:t>Lawsuit- UNL (continued)</a:t>
            </a:r>
          </a:p>
        </p:txBody>
      </p:sp>
      <p:sp>
        <p:nvSpPr>
          <p:cNvPr id="3" name="Content Placeholder 2">
            <a:extLst>
              <a:ext uri="{FF2B5EF4-FFF2-40B4-BE49-F238E27FC236}">
                <a16:creationId xmlns:a16="http://schemas.microsoft.com/office/drawing/2014/main" id="{D9943BA0-23AC-4D5C-A597-35921C6F22D9}"/>
              </a:ext>
            </a:extLst>
          </p:cNvPr>
          <p:cNvSpPr>
            <a:spLocks noGrp="1"/>
          </p:cNvSpPr>
          <p:nvPr>
            <p:ph idx="1"/>
          </p:nvPr>
        </p:nvSpPr>
        <p:spPr/>
        <p:txBody>
          <a:bodyPr>
            <a:normAutofit fontScale="92500" lnSpcReduction="10000"/>
          </a:bodyPr>
          <a:lstStyle/>
          <a:p>
            <a:r>
              <a:rPr lang="en-US" dirty="0">
                <a:solidFill>
                  <a:schemeClr val="tx1"/>
                </a:solidFill>
                <a:latin typeface="+mn-lt"/>
              </a:rPr>
              <a:t>Faculty member continued to pursue a romantic relationship with her</a:t>
            </a:r>
          </a:p>
          <a:p>
            <a:pPr lvl="1"/>
            <a:r>
              <a:rPr lang="en-US" dirty="0">
                <a:solidFill>
                  <a:schemeClr val="tx1"/>
                </a:solidFill>
                <a:latin typeface="+mn-lt"/>
              </a:rPr>
              <a:t>Through inappropriate text messages and recommending she watch a movie where a wife cheats on her husband, and repeatedly hugged her, and told her he loved her</a:t>
            </a:r>
          </a:p>
          <a:p>
            <a:pPr lvl="1"/>
            <a:r>
              <a:rPr lang="en-US" b="0" i="0" dirty="0">
                <a:solidFill>
                  <a:schemeClr val="tx1"/>
                </a:solidFill>
                <a:effectLst/>
                <a:latin typeface="+mn-lt"/>
              </a:rPr>
              <a:t>The student continually refused his advances </a:t>
            </a:r>
          </a:p>
          <a:p>
            <a:pPr lvl="2"/>
            <a:r>
              <a:rPr lang="en-US" dirty="0">
                <a:solidFill>
                  <a:schemeClr val="tx1"/>
                </a:solidFill>
                <a:latin typeface="+mn-lt"/>
              </a:rPr>
              <a:t>H</a:t>
            </a:r>
            <a:r>
              <a:rPr lang="en-US" b="0" i="0" dirty="0">
                <a:solidFill>
                  <a:schemeClr val="tx1"/>
                </a:solidFill>
                <a:effectLst/>
                <a:latin typeface="+mn-lt"/>
              </a:rPr>
              <a:t>e started a retaliation campaign against her</a:t>
            </a:r>
          </a:p>
          <a:p>
            <a:pPr lvl="2"/>
            <a:r>
              <a:rPr lang="en-US" dirty="0">
                <a:solidFill>
                  <a:schemeClr val="tx1"/>
                </a:solidFill>
                <a:latin typeface="+mn-lt"/>
              </a:rPr>
              <a:t>D</a:t>
            </a:r>
            <a:r>
              <a:rPr lang="en-US" b="0" i="0" dirty="0">
                <a:solidFill>
                  <a:schemeClr val="tx1"/>
                </a:solidFill>
                <a:effectLst/>
                <a:latin typeface="+mn-lt"/>
              </a:rPr>
              <a:t>emoting her on a paper she was working on, cutting her research position </a:t>
            </a:r>
          </a:p>
          <a:p>
            <a:pPr lvl="2"/>
            <a:r>
              <a:rPr lang="en-US" dirty="0">
                <a:solidFill>
                  <a:schemeClr val="tx1"/>
                </a:solidFill>
                <a:latin typeface="+mn-lt"/>
              </a:rPr>
              <a:t>I</a:t>
            </a:r>
            <a:r>
              <a:rPr lang="en-US" b="0" i="0" dirty="0">
                <a:solidFill>
                  <a:schemeClr val="tx1"/>
                </a:solidFill>
                <a:effectLst/>
                <a:latin typeface="+mn-lt"/>
              </a:rPr>
              <a:t>nfluencing how other faculty interacted with her</a:t>
            </a:r>
            <a:r>
              <a:rPr lang="en-US" dirty="0">
                <a:solidFill>
                  <a:schemeClr val="tx1"/>
                </a:solidFill>
                <a:latin typeface="+mn-lt"/>
              </a:rPr>
              <a:t> </a:t>
            </a:r>
          </a:p>
        </p:txBody>
      </p:sp>
    </p:spTree>
    <p:extLst>
      <p:ext uri="{BB962C8B-B14F-4D97-AF65-F5344CB8AC3E}">
        <p14:creationId xmlns:p14="http://schemas.microsoft.com/office/powerpoint/2010/main" val="3684025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932171-6FAF-4726-A6A0-C7E5A4F08C77}"/>
              </a:ext>
            </a:extLst>
          </p:cNvPr>
          <p:cNvSpPr>
            <a:spLocks noGrp="1"/>
          </p:cNvSpPr>
          <p:nvPr>
            <p:ph type="title"/>
          </p:nvPr>
        </p:nvSpPr>
        <p:spPr/>
        <p:txBody>
          <a:bodyPr>
            <a:normAutofit fontScale="90000"/>
          </a:bodyPr>
          <a:lstStyle/>
          <a:p>
            <a:r>
              <a:rPr lang="en-US" dirty="0"/>
              <a:t>Lawsuit- UNL- Title IX Office Response </a:t>
            </a:r>
          </a:p>
        </p:txBody>
      </p:sp>
      <p:sp>
        <p:nvSpPr>
          <p:cNvPr id="3" name="Content Placeholder 2">
            <a:extLst>
              <a:ext uri="{FF2B5EF4-FFF2-40B4-BE49-F238E27FC236}">
                <a16:creationId xmlns:a16="http://schemas.microsoft.com/office/drawing/2014/main" id="{D2FCAF94-7D07-49C6-8B2F-2F0440F6DCDE}"/>
              </a:ext>
            </a:extLst>
          </p:cNvPr>
          <p:cNvSpPr>
            <a:spLocks noGrp="1"/>
          </p:cNvSpPr>
          <p:nvPr>
            <p:ph idx="1"/>
          </p:nvPr>
        </p:nvSpPr>
        <p:spPr/>
        <p:txBody>
          <a:bodyPr>
            <a:normAutofit/>
          </a:bodyPr>
          <a:lstStyle/>
          <a:p>
            <a:r>
              <a:rPr lang="en-US" dirty="0">
                <a:solidFill>
                  <a:srgbClr val="222222"/>
                </a:solidFill>
                <a:latin typeface="+mn-lt"/>
              </a:rPr>
              <a:t>A</a:t>
            </a:r>
            <a:r>
              <a:rPr lang="en-US" b="0" i="0" dirty="0">
                <a:solidFill>
                  <a:srgbClr val="222222"/>
                </a:solidFill>
                <a:effectLst/>
                <a:latin typeface="+mn-lt"/>
              </a:rPr>
              <a:t>dvised to report the faculty member to Title IX Office </a:t>
            </a:r>
          </a:p>
          <a:p>
            <a:r>
              <a:rPr lang="en-US" dirty="0">
                <a:solidFill>
                  <a:srgbClr val="222222"/>
                </a:solidFill>
                <a:latin typeface="+mn-lt"/>
              </a:rPr>
              <a:t>S</a:t>
            </a:r>
            <a:r>
              <a:rPr lang="en-US" b="0" i="0" dirty="0">
                <a:solidFill>
                  <a:srgbClr val="222222"/>
                </a:solidFill>
                <a:effectLst/>
                <a:latin typeface="+mn-lt"/>
              </a:rPr>
              <a:t>tudent turned over dozens of emails and documents detailing the ongoing harassment.</a:t>
            </a:r>
            <a:endParaRPr lang="en-US" dirty="0">
              <a:solidFill>
                <a:srgbClr val="222222"/>
              </a:solidFill>
              <a:latin typeface="+mn-lt"/>
            </a:endParaRPr>
          </a:p>
          <a:p>
            <a:r>
              <a:rPr lang="en-US" b="0" i="0" dirty="0">
                <a:solidFill>
                  <a:srgbClr val="222222"/>
                </a:solidFill>
                <a:effectLst/>
                <a:latin typeface="+mn-lt"/>
              </a:rPr>
              <a:t>According to the complaint, investigators at the office stopped answering her emails and phone calls, and responded in an angry tone when she met face-to-face</a:t>
            </a:r>
            <a:endParaRPr lang="en-US" dirty="0">
              <a:latin typeface="+mn-lt"/>
            </a:endParaRPr>
          </a:p>
        </p:txBody>
      </p:sp>
    </p:spTree>
    <p:extLst>
      <p:ext uri="{BB962C8B-B14F-4D97-AF65-F5344CB8AC3E}">
        <p14:creationId xmlns:p14="http://schemas.microsoft.com/office/powerpoint/2010/main" val="1050822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A3719-FB9A-4109-B655-C0B85F4D2735}"/>
              </a:ext>
            </a:extLst>
          </p:cNvPr>
          <p:cNvSpPr>
            <a:spLocks noGrp="1"/>
          </p:cNvSpPr>
          <p:nvPr>
            <p:ph type="title"/>
          </p:nvPr>
        </p:nvSpPr>
        <p:spPr/>
        <p:txBody>
          <a:bodyPr>
            <a:normAutofit fontScale="90000"/>
          </a:bodyPr>
          <a:lstStyle/>
          <a:p>
            <a:r>
              <a:rPr lang="en-US" dirty="0"/>
              <a:t>Lawsuit- UNL- Title IX Office Response </a:t>
            </a:r>
          </a:p>
        </p:txBody>
      </p:sp>
      <p:sp>
        <p:nvSpPr>
          <p:cNvPr id="3" name="Content Placeholder 2">
            <a:extLst>
              <a:ext uri="{FF2B5EF4-FFF2-40B4-BE49-F238E27FC236}">
                <a16:creationId xmlns:a16="http://schemas.microsoft.com/office/drawing/2014/main" id="{F012961F-DE02-4184-AD57-4541E26D4DF3}"/>
              </a:ext>
            </a:extLst>
          </p:cNvPr>
          <p:cNvSpPr>
            <a:spLocks noGrp="1"/>
          </p:cNvSpPr>
          <p:nvPr>
            <p:ph idx="1"/>
          </p:nvPr>
        </p:nvSpPr>
        <p:spPr/>
        <p:txBody>
          <a:bodyPr>
            <a:normAutofit fontScale="70000" lnSpcReduction="20000"/>
          </a:bodyPr>
          <a:lstStyle/>
          <a:p>
            <a:r>
              <a:rPr lang="en-US" b="0" i="0" dirty="0">
                <a:solidFill>
                  <a:srgbClr val="222222"/>
                </a:solidFill>
                <a:effectLst/>
                <a:latin typeface="+mn-lt"/>
              </a:rPr>
              <a:t>The Title IX investigators “allegedly” pressured the student to drop her case and not tell anyone about the harassment</a:t>
            </a:r>
          </a:p>
          <a:p>
            <a:r>
              <a:rPr lang="en-US" dirty="0">
                <a:solidFill>
                  <a:srgbClr val="222222"/>
                </a:solidFill>
                <a:latin typeface="+mn-lt"/>
              </a:rPr>
              <a:t>E</a:t>
            </a:r>
            <a:r>
              <a:rPr lang="en-US" b="0" i="0" dirty="0">
                <a:solidFill>
                  <a:srgbClr val="222222"/>
                </a:solidFill>
                <a:effectLst/>
                <a:latin typeface="+mn-lt"/>
              </a:rPr>
              <a:t>ncouraged her to call rather than email the office — possibly to avoid creating public records.</a:t>
            </a:r>
            <a:endParaRPr lang="en-US" dirty="0">
              <a:solidFill>
                <a:srgbClr val="222222"/>
              </a:solidFill>
              <a:latin typeface="+mn-lt"/>
            </a:endParaRPr>
          </a:p>
          <a:p>
            <a:pPr algn="l"/>
            <a:r>
              <a:rPr lang="en-US" b="0" i="0" dirty="0">
                <a:solidFill>
                  <a:srgbClr val="222222"/>
                </a:solidFill>
                <a:effectLst/>
                <a:latin typeface="+mn-lt"/>
              </a:rPr>
              <a:t>UNL’s Title IX investigators later found the </a:t>
            </a:r>
            <a:r>
              <a:rPr lang="en-US" b="1" i="0" dirty="0">
                <a:solidFill>
                  <a:srgbClr val="222222"/>
                </a:solidFill>
                <a:effectLst/>
                <a:latin typeface="+mn-lt"/>
              </a:rPr>
              <a:t>faculty member had violated university policy with regards to sexual harassment</a:t>
            </a:r>
            <a:r>
              <a:rPr lang="en-US" b="0" i="0" dirty="0">
                <a:solidFill>
                  <a:srgbClr val="222222"/>
                </a:solidFill>
                <a:effectLst/>
                <a:latin typeface="+mn-lt"/>
              </a:rPr>
              <a:t>.</a:t>
            </a:r>
          </a:p>
          <a:p>
            <a:pPr lvl="1"/>
            <a:r>
              <a:rPr lang="en-US" b="0" i="0" dirty="0">
                <a:solidFill>
                  <a:srgbClr val="222222"/>
                </a:solidFill>
                <a:effectLst/>
                <a:latin typeface="+mn-lt"/>
              </a:rPr>
              <a:t>According to the complaint, mischaracterized or underplayed several of the incidents of harassment and retaliation against her.</a:t>
            </a:r>
          </a:p>
          <a:p>
            <a:pPr algn="l"/>
            <a:r>
              <a:rPr lang="en-US" b="0" i="0" dirty="0">
                <a:solidFill>
                  <a:srgbClr val="222222"/>
                </a:solidFill>
                <a:effectLst/>
                <a:latin typeface="+mn-lt"/>
              </a:rPr>
              <a:t>Student pursued a hearing with a faculty panel to reverse her demotion </a:t>
            </a:r>
          </a:p>
          <a:p>
            <a:pPr lvl="1"/>
            <a:r>
              <a:rPr lang="en-US" b="1" dirty="0">
                <a:solidFill>
                  <a:srgbClr val="222222"/>
                </a:solidFill>
                <a:latin typeface="+mn-lt"/>
              </a:rPr>
              <a:t>She was told by leadership s</a:t>
            </a:r>
            <a:r>
              <a:rPr lang="en-US" b="1" i="0" dirty="0">
                <a:solidFill>
                  <a:srgbClr val="222222"/>
                </a:solidFill>
                <a:effectLst/>
                <a:latin typeface="+mn-lt"/>
              </a:rPr>
              <a:t>he would lose the university’s support, which she feared could put her student visa status in jeopardy.</a:t>
            </a:r>
          </a:p>
          <a:p>
            <a:endParaRPr lang="en-US" dirty="0"/>
          </a:p>
        </p:txBody>
      </p:sp>
    </p:spTree>
    <p:extLst>
      <p:ext uri="{BB962C8B-B14F-4D97-AF65-F5344CB8AC3E}">
        <p14:creationId xmlns:p14="http://schemas.microsoft.com/office/powerpoint/2010/main" val="149016886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74150-8A03-4D11-9837-D9AB8A52C5DC}"/>
              </a:ext>
            </a:extLst>
          </p:cNvPr>
          <p:cNvSpPr>
            <a:spLocks noGrp="1"/>
          </p:cNvSpPr>
          <p:nvPr>
            <p:ph type="title"/>
          </p:nvPr>
        </p:nvSpPr>
        <p:spPr/>
        <p:txBody>
          <a:bodyPr/>
          <a:lstStyle/>
          <a:p>
            <a:r>
              <a:rPr lang="en-US" dirty="0"/>
              <a:t>Cost of Non-Compliance </a:t>
            </a:r>
          </a:p>
        </p:txBody>
      </p:sp>
      <p:sp>
        <p:nvSpPr>
          <p:cNvPr id="3" name="Content Placeholder 2">
            <a:extLst>
              <a:ext uri="{FF2B5EF4-FFF2-40B4-BE49-F238E27FC236}">
                <a16:creationId xmlns:a16="http://schemas.microsoft.com/office/drawing/2014/main" id="{22DA9AD2-55F4-496B-871A-5B98974D7DEF}"/>
              </a:ext>
            </a:extLst>
          </p:cNvPr>
          <p:cNvSpPr>
            <a:spLocks noGrp="1"/>
          </p:cNvSpPr>
          <p:nvPr>
            <p:ph idx="1"/>
          </p:nvPr>
        </p:nvSpPr>
        <p:spPr/>
        <p:txBody>
          <a:bodyPr>
            <a:normAutofit/>
          </a:bodyPr>
          <a:lstStyle/>
          <a:p>
            <a:r>
              <a:rPr lang="en-US" b="0" i="0" dirty="0">
                <a:solidFill>
                  <a:srgbClr val="000000"/>
                </a:solidFill>
                <a:effectLst/>
                <a:latin typeface="Montserrat"/>
              </a:rPr>
              <a:t>The ultimate penalty for non-compliance with Title IX regulations is the withdrawal of federal funds, including monies earmarked for student loans. </a:t>
            </a:r>
          </a:p>
          <a:p>
            <a:r>
              <a:rPr lang="en-US" b="0" i="0" dirty="0">
                <a:solidFill>
                  <a:srgbClr val="000000"/>
                </a:solidFill>
                <a:effectLst/>
                <a:latin typeface="Montserrat"/>
              </a:rPr>
              <a:t>With this being at stake, ACCS is taking the necessary steps to ensure </a:t>
            </a:r>
            <a:r>
              <a:rPr lang="en-US" dirty="0">
                <a:solidFill>
                  <a:srgbClr val="000000"/>
                </a:solidFill>
                <a:latin typeface="Montserrat"/>
              </a:rPr>
              <a:t>all </a:t>
            </a:r>
            <a:r>
              <a:rPr lang="en-US" b="0" i="0" dirty="0">
                <a:solidFill>
                  <a:srgbClr val="000000"/>
                </a:solidFill>
                <a:effectLst/>
                <a:latin typeface="Montserrat"/>
              </a:rPr>
              <a:t>colleges receive the training and certification needed.</a:t>
            </a:r>
            <a:endParaRPr lang="en-US" dirty="0"/>
          </a:p>
        </p:txBody>
      </p:sp>
    </p:spTree>
    <p:extLst>
      <p:ext uri="{BB962C8B-B14F-4D97-AF65-F5344CB8AC3E}">
        <p14:creationId xmlns:p14="http://schemas.microsoft.com/office/powerpoint/2010/main" val="38170734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56B77F3-5BCE-4B38-B803-FC14882FE9C8}"/>
              </a:ext>
            </a:extLst>
          </p:cNvPr>
          <p:cNvSpPr>
            <a:spLocks noGrp="1"/>
          </p:cNvSpPr>
          <p:nvPr>
            <p:ph type="ctrTitle"/>
          </p:nvPr>
        </p:nvSpPr>
        <p:spPr/>
        <p:txBody>
          <a:bodyPr/>
          <a:lstStyle/>
          <a:p>
            <a:pPr algn="ctr"/>
            <a:r>
              <a:rPr lang="en-US" sz="8000" dirty="0"/>
              <a:t>ACCS- Title IX Training</a:t>
            </a:r>
            <a:br>
              <a:rPr lang="en-US" sz="9600" dirty="0"/>
            </a:br>
            <a:r>
              <a:rPr lang="en-US" sz="9600" dirty="0"/>
              <a:t> </a:t>
            </a:r>
          </a:p>
        </p:txBody>
      </p:sp>
      <p:sp>
        <p:nvSpPr>
          <p:cNvPr id="5" name="Subtitle 4">
            <a:extLst>
              <a:ext uri="{FF2B5EF4-FFF2-40B4-BE49-F238E27FC236}">
                <a16:creationId xmlns:a16="http://schemas.microsoft.com/office/drawing/2014/main" id="{27365282-3551-4887-9C16-8E1E9D07CC7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8010710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FF533-1664-4BE7-B1C9-3963E07D9E1B}"/>
              </a:ext>
            </a:extLst>
          </p:cNvPr>
          <p:cNvSpPr>
            <a:spLocks noGrp="1"/>
          </p:cNvSpPr>
          <p:nvPr>
            <p:ph type="title"/>
          </p:nvPr>
        </p:nvSpPr>
        <p:spPr/>
        <p:txBody>
          <a:bodyPr/>
          <a:lstStyle/>
          <a:p>
            <a:r>
              <a:rPr lang="en-US" dirty="0"/>
              <a:t>Institutional Compliance Solutions </a:t>
            </a:r>
          </a:p>
        </p:txBody>
      </p:sp>
      <p:sp>
        <p:nvSpPr>
          <p:cNvPr id="3" name="Content Placeholder 2">
            <a:extLst>
              <a:ext uri="{FF2B5EF4-FFF2-40B4-BE49-F238E27FC236}">
                <a16:creationId xmlns:a16="http://schemas.microsoft.com/office/drawing/2014/main" id="{CB042790-0DD5-49E7-8352-D281559F9855}"/>
              </a:ext>
            </a:extLst>
          </p:cNvPr>
          <p:cNvSpPr>
            <a:spLocks noGrp="1"/>
          </p:cNvSpPr>
          <p:nvPr>
            <p:ph idx="1"/>
          </p:nvPr>
        </p:nvSpPr>
        <p:spPr/>
        <p:txBody>
          <a:bodyPr/>
          <a:lstStyle/>
          <a:p>
            <a:r>
              <a:rPr lang="en-US" dirty="0">
                <a:solidFill>
                  <a:schemeClr val="tx1"/>
                </a:solidFill>
              </a:rPr>
              <a:t>ICS Provides a full range of consulting services for institutions with a specialization in Title IX compliance.</a:t>
            </a:r>
          </a:p>
          <a:p>
            <a:pPr lvl="1"/>
            <a:r>
              <a:rPr lang="en-US" dirty="0">
                <a:solidFill>
                  <a:schemeClr val="tx1"/>
                </a:solidFill>
              </a:rPr>
              <a:t>ICS will provide 11 virtual live group certification training sessions</a:t>
            </a:r>
          </a:p>
          <a:p>
            <a:pPr lvl="1"/>
            <a:r>
              <a:rPr lang="en-US" dirty="0">
                <a:solidFill>
                  <a:schemeClr val="tx1"/>
                </a:solidFill>
              </a:rPr>
              <a:t>All participants of the training will </a:t>
            </a:r>
            <a:r>
              <a:rPr lang="en-US">
                <a:solidFill>
                  <a:schemeClr val="tx1"/>
                </a:solidFill>
              </a:rPr>
              <a:t>have unlimited </a:t>
            </a:r>
            <a:r>
              <a:rPr lang="en-US" dirty="0">
                <a:solidFill>
                  <a:schemeClr val="tx1"/>
                </a:solidFill>
              </a:rPr>
              <a:t>access to past recorded webinars, listserv, newsletters, and community share point access </a:t>
            </a:r>
          </a:p>
          <a:p>
            <a:pPr lvl="1"/>
            <a:endParaRPr lang="en-US" dirty="0"/>
          </a:p>
          <a:p>
            <a:pPr lvl="1"/>
            <a:endParaRPr lang="en-US" dirty="0"/>
          </a:p>
        </p:txBody>
      </p:sp>
    </p:spTree>
    <p:extLst>
      <p:ext uri="{BB962C8B-B14F-4D97-AF65-F5344CB8AC3E}">
        <p14:creationId xmlns:p14="http://schemas.microsoft.com/office/powerpoint/2010/main" val="1050580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4C88-FAF1-400C-A91A-EF06505C0663}"/>
              </a:ext>
            </a:extLst>
          </p:cNvPr>
          <p:cNvSpPr>
            <a:spLocks noGrp="1"/>
          </p:cNvSpPr>
          <p:nvPr>
            <p:ph type="title"/>
          </p:nvPr>
        </p:nvSpPr>
        <p:spPr/>
        <p:txBody>
          <a:bodyPr/>
          <a:lstStyle/>
          <a:p>
            <a:r>
              <a:rPr lang="en-US" dirty="0"/>
              <a:t>Title IX- Key Provisions </a:t>
            </a:r>
          </a:p>
        </p:txBody>
      </p:sp>
      <p:sp>
        <p:nvSpPr>
          <p:cNvPr id="3" name="Content Placeholder 2">
            <a:extLst>
              <a:ext uri="{FF2B5EF4-FFF2-40B4-BE49-F238E27FC236}">
                <a16:creationId xmlns:a16="http://schemas.microsoft.com/office/drawing/2014/main" id="{098C5600-19D9-423F-9D42-8B687BC4C6A2}"/>
              </a:ext>
            </a:extLst>
          </p:cNvPr>
          <p:cNvSpPr>
            <a:spLocks noGrp="1"/>
          </p:cNvSpPr>
          <p:nvPr>
            <p:ph idx="1"/>
          </p:nvPr>
        </p:nvSpPr>
        <p:spPr/>
        <p:txBody>
          <a:bodyPr>
            <a:normAutofit/>
          </a:bodyPr>
          <a:lstStyle/>
          <a:p>
            <a:r>
              <a:rPr lang="en-US" sz="3600" b="0" i="0" dirty="0">
                <a:solidFill>
                  <a:schemeClr val="tx1"/>
                </a:solidFill>
                <a:effectLst/>
                <a:latin typeface="+mn-lt"/>
              </a:rPr>
              <a:t>New Title IX regulations were published on May 19, 2020, and took effect August 14, 2020</a:t>
            </a:r>
            <a:endParaRPr lang="en-US" sz="3700" b="0" i="0" dirty="0">
              <a:solidFill>
                <a:schemeClr val="tx1"/>
              </a:solidFill>
              <a:effectLst/>
              <a:latin typeface="+mn-lt"/>
            </a:endParaRPr>
          </a:p>
          <a:p>
            <a:pPr algn="l">
              <a:buFont typeface="Arial" panose="020B0604020202020204" pitchFamily="34" charset="0"/>
              <a:buChar char="•"/>
            </a:pPr>
            <a:r>
              <a:rPr lang="en-US" sz="3700" b="0" i="0" dirty="0">
                <a:solidFill>
                  <a:schemeClr val="tx1"/>
                </a:solidFill>
                <a:effectLst/>
                <a:latin typeface="+mn-lt"/>
              </a:rPr>
              <a:t>Requires schools to offer clear, accessible options for any person to report sexual harassment</a:t>
            </a:r>
          </a:p>
          <a:p>
            <a:endParaRPr lang="en-US" dirty="0"/>
          </a:p>
        </p:txBody>
      </p:sp>
    </p:spTree>
    <p:extLst>
      <p:ext uri="{BB962C8B-B14F-4D97-AF65-F5344CB8AC3E}">
        <p14:creationId xmlns:p14="http://schemas.microsoft.com/office/powerpoint/2010/main" val="1686624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F02D5-CBF8-4ACC-81FE-BB5541081600}"/>
              </a:ext>
            </a:extLst>
          </p:cNvPr>
          <p:cNvSpPr>
            <a:spLocks noGrp="1"/>
          </p:cNvSpPr>
          <p:nvPr>
            <p:ph type="title"/>
          </p:nvPr>
        </p:nvSpPr>
        <p:spPr/>
        <p:txBody>
          <a:bodyPr/>
          <a:lstStyle/>
          <a:p>
            <a:r>
              <a:rPr lang="en-US" dirty="0"/>
              <a:t>Training Overview </a:t>
            </a:r>
          </a:p>
        </p:txBody>
      </p:sp>
      <p:sp>
        <p:nvSpPr>
          <p:cNvPr id="3" name="Content Placeholder 2">
            <a:extLst>
              <a:ext uri="{FF2B5EF4-FFF2-40B4-BE49-F238E27FC236}">
                <a16:creationId xmlns:a16="http://schemas.microsoft.com/office/drawing/2014/main" id="{77A64135-D8C9-474A-A120-6616FB4AC138}"/>
              </a:ext>
            </a:extLst>
          </p:cNvPr>
          <p:cNvSpPr>
            <a:spLocks noGrp="1"/>
          </p:cNvSpPr>
          <p:nvPr>
            <p:ph idx="1"/>
          </p:nvPr>
        </p:nvSpPr>
        <p:spPr/>
        <p:txBody>
          <a:bodyPr/>
          <a:lstStyle/>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2000" dirty="0">
                <a:solidFill>
                  <a:srgbClr val="0E101A"/>
                </a:solidFill>
                <a:effectLst/>
                <a:latin typeface="+mn-lt"/>
                <a:ea typeface="Times New Roman" panose="02020603050405020304" pitchFamily="18" charset="0"/>
                <a:cs typeface="Times New Roman" panose="02020603050405020304" pitchFamily="18" charset="0"/>
              </a:rPr>
              <a:t>During the third quarter, ACCS will provide online and live Level 1 Certification training through ICS.  </a:t>
            </a: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2000" dirty="0">
                <a:solidFill>
                  <a:srgbClr val="0E101A"/>
                </a:solidFill>
                <a:effectLst/>
                <a:latin typeface="+mn-lt"/>
                <a:ea typeface="Times New Roman" panose="02020603050405020304" pitchFamily="18" charset="0"/>
                <a:cs typeface="Times New Roman" panose="02020603050405020304" pitchFamily="18" charset="0"/>
              </a:rPr>
              <a:t>During the fourth quarter, ACCS will have a Q&amp;A with ICS. Colleges will implement changes and discuss what’s going well and areas of improvement. </a:t>
            </a:r>
          </a:p>
          <a:p>
            <a:pPr marL="342900" marR="0" lvl="0" indent="-342900">
              <a:spcBef>
                <a:spcPts val="0"/>
              </a:spcBef>
              <a:spcAft>
                <a:spcPts val="0"/>
              </a:spcAft>
              <a:buSzPts val="1000"/>
              <a:buFont typeface="Symbol" panose="05050102010706020507" pitchFamily="18" charset="2"/>
              <a:buChar char=""/>
              <a:tabLst>
                <a:tab pos="457200" algn="l"/>
              </a:tabLst>
            </a:pPr>
            <a:r>
              <a:rPr lang="en-US" sz="2000" dirty="0">
                <a:solidFill>
                  <a:srgbClr val="0E101A"/>
                </a:solidFill>
                <a:effectLst/>
                <a:latin typeface="+mn-lt"/>
                <a:ea typeface="Times New Roman" panose="02020603050405020304" pitchFamily="18" charset="0"/>
              </a:rPr>
              <a:t>Participants identified for each role will have three days to complete the online training. </a:t>
            </a:r>
            <a:endParaRPr lang="en-US" sz="2000" dirty="0">
              <a:effectLst/>
              <a:latin typeface="+mn-lt"/>
              <a:ea typeface="Times New Roman" panose="02020603050405020304" pitchFamily="18" charset="0"/>
            </a:endParaRPr>
          </a:p>
          <a:p>
            <a:r>
              <a:rPr lang="en-US" sz="2000" dirty="0">
                <a:solidFill>
                  <a:srgbClr val="0E101A"/>
                </a:solidFill>
                <a:effectLst/>
                <a:latin typeface="+mn-lt"/>
                <a:ea typeface="Times New Roman" panose="02020603050405020304" pitchFamily="18" charset="0"/>
                <a:cs typeface="Times New Roman" panose="02020603050405020304" pitchFamily="18" charset="0"/>
              </a:rPr>
              <a:t>Following each online training, there will be a four-hour live training with ICS. At the end of that training, participants will be allowed to ask questions.</a:t>
            </a:r>
          </a:p>
          <a:p>
            <a:endParaRPr lang="en-US" dirty="0"/>
          </a:p>
        </p:txBody>
      </p:sp>
    </p:spTree>
    <p:extLst>
      <p:ext uri="{BB962C8B-B14F-4D97-AF65-F5344CB8AC3E}">
        <p14:creationId xmlns:p14="http://schemas.microsoft.com/office/powerpoint/2010/main" val="21618016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96D50-0A3F-4968-82B0-DFB681C31DAA}"/>
              </a:ext>
            </a:extLst>
          </p:cNvPr>
          <p:cNvSpPr>
            <a:spLocks noGrp="1"/>
          </p:cNvSpPr>
          <p:nvPr>
            <p:ph type="title"/>
          </p:nvPr>
        </p:nvSpPr>
        <p:spPr/>
        <p:txBody>
          <a:bodyPr/>
          <a:lstStyle/>
          <a:p>
            <a:r>
              <a:rPr lang="en-US" dirty="0"/>
              <a:t>Training Overview (continued)</a:t>
            </a:r>
          </a:p>
        </p:txBody>
      </p:sp>
      <p:sp>
        <p:nvSpPr>
          <p:cNvPr id="3" name="Content Placeholder 2">
            <a:extLst>
              <a:ext uri="{FF2B5EF4-FFF2-40B4-BE49-F238E27FC236}">
                <a16:creationId xmlns:a16="http://schemas.microsoft.com/office/drawing/2014/main" id="{A7F2C710-B277-4A32-9B03-5BD5DA898136}"/>
              </a:ext>
            </a:extLst>
          </p:cNvPr>
          <p:cNvSpPr>
            <a:spLocks noGrp="1"/>
          </p:cNvSpPr>
          <p:nvPr>
            <p:ph idx="1"/>
          </p:nvPr>
        </p:nvSpPr>
        <p:spPr/>
        <p:txBody>
          <a:bodyPr/>
          <a:lstStyle/>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2400" dirty="0">
                <a:solidFill>
                  <a:srgbClr val="0E101A"/>
                </a:solidFill>
                <a:effectLst/>
                <a:latin typeface="+mn-lt"/>
                <a:ea typeface="Times New Roman" panose="02020603050405020304" pitchFamily="18" charset="0"/>
                <a:cs typeface="Times New Roman" panose="02020603050405020304" pitchFamily="18" charset="0"/>
              </a:rPr>
              <a:t>After completing the online and live training participants will receive a certification. </a:t>
            </a: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2400" dirty="0">
                <a:solidFill>
                  <a:srgbClr val="0E101A"/>
                </a:solidFill>
                <a:latin typeface="+mn-lt"/>
                <a:ea typeface="Times New Roman" panose="02020603050405020304" pitchFamily="18" charset="0"/>
                <a:cs typeface="Times New Roman" panose="02020603050405020304" pitchFamily="18" charset="0"/>
              </a:rPr>
              <a:t>If</a:t>
            </a:r>
            <a:r>
              <a:rPr lang="en-US" sz="2400" dirty="0">
                <a:solidFill>
                  <a:srgbClr val="0E101A"/>
                </a:solidFill>
                <a:effectLst/>
                <a:latin typeface="+mn-lt"/>
                <a:ea typeface="Times New Roman" panose="02020603050405020304" pitchFamily="18" charset="0"/>
                <a:cs typeface="Times New Roman" panose="02020603050405020304" pitchFamily="18" charset="0"/>
              </a:rPr>
              <a:t> there are extenuating circumstances and a person cannot attend the live training but completed the online training- they will still receive their certification</a:t>
            </a: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2400" dirty="0">
                <a:solidFill>
                  <a:srgbClr val="0E101A"/>
                </a:solidFill>
                <a:effectLst/>
                <a:latin typeface="+mn-lt"/>
                <a:ea typeface="Times New Roman" panose="02020603050405020304" pitchFamily="18" charset="0"/>
                <a:cs typeface="Times New Roman" panose="02020603050405020304" pitchFamily="18" charset="0"/>
              </a:rPr>
              <a:t>Title IX Coordinators are highly encouraged to attend all training as they are providing oversight to all areas. </a:t>
            </a:r>
          </a:p>
          <a:p>
            <a:pPr marL="342900" marR="0" lvl="0" indent="-342900">
              <a:lnSpc>
                <a:spcPct val="115000"/>
              </a:lnSpc>
              <a:spcBef>
                <a:spcPts val="0"/>
              </a:spcBef>
              <a:spcAft>
                <a:spcPts val="0"/>
              </a:spcAft>
              <a:buSzPts val="1000"/>
              <a:buFont typeface="Symbol" panose="05050102010706020507" pitchFamily="18" charset="2"/>
              <a:buChar char=""/>
              <a:tabLst>
                <a:tab pos="457200" algn="l"/>
              </a:tabLst>
            </a:pPr>
            <a:r>
              <a:rPr lang="en-US" sz="2400" dirty="0">
                <a:solidFill>
                  <a:srgbClr val="0E101A"/>
                </a:solidFill>
                <a:effectLst/>
                <a:latin typeface="+mn-lt"/>
                <a:ea typeface="Times New Roman" panose="02020603050405020304" pitchFamily="18" charset="0"/>
                <a:cs typeface="Times New Roman" panose="02020603050405020304" pitchFamily="18" charset="0"/>
              </a:rPr>
              <a:t>Other participants will only attend their specific training area. </a:t>
            </a:r>
          </a:p>
          <a:p>
            <a:endParaRPr lang="en-US" dirty="0"/>
          </a:p>
        </p:txBody>
      </p:sp>
    </p:spTree>
    <p:extLst>
      <p:ext uri="{BB962C8B-B14F-4D97-AF65-F5344CB8AC3E}">
        <p14:creationId xmlns:p14="http://schemas.microsoft.com/office/powerpoint/2010/main" val="21988645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59C9-319C-48E1-8F39-9BF58D145AB3}"/>
              </a:ext>
            </a:extLst>
          </p:cNvPr>
          <p:cNvSpPr>
            <a:spLocks noGrp="1"/>
          </p:cNvSpPr>
          <p:nvPr>
            <p:ph type="title"/>
          </p:nvPr>
        </p:nvSpPr>
        <p:spPr/>
        <p:txBody>
          <a:bodyPr>
            <a:normAutofit fontScale="90000"/>
          </a:bodyPr>
          <a:lstStyle/>
          <a:p>
            <a:br>
              <a:rPr lang="en-US" dirty="0"/>
            </a:br>
            <a:r>
              <a:rPr lang="en-US" dirty="0"/>
              <a:t>Title IX Training</a:t>
            </a:r>
            <a:br>
              <a:rPr lang="en-US" sz="4800" dirty="0">
                <a:solidFill>
                  <a:srgbClr val="0E101A"/>
                </a:solidFill>
                <a:effectLst/>
                <a:latin typeface="Arial" panose="020B0604020202020204" pitchFamily="34" charset="0"/>
                <a:ea typeface="Times New Roman" panose="02020603050405020304" pitchFamily="18"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EB52D2D-3F78-4CF2-AE94-0393BC1B4E2E}"/>
              </a:ext>
            </a:extLst>
          </p:cNvPr>
          <p:cNvSpPr>
            <a:spLocks noGrp="1"/>
          </p:cNvSpPr>
          <p:nvPr>
            <p:ph idx="1"/>
          </p:nvPr>
        </p:nvSpPr>
        <p:spPr/>
        <p:txBody>
          <a:bodyPr>
            <a:normAutofit/>
          </a:bodyPr>
          <a:lstStyle/>
          <a:p>
            <a:pPr lvl="0">
              <a:lnSpc>
                <a:spcPct val="115000"/>
              </a:lnSpc>
              <a:spcBef>
                <a:spcPts val="0"/>
              </a:spcBef>
              <a:buSzPts val="1000"/>
              <a:buFont typeface="Symbol" panose="05050102010706020507" pitchFamily="18" charset="2"/>
              <a:buChar char=""/>
              <a:tabLst>
                <a:tab pos="457200" algn="l"/>
              </a:tabLst>
            </a:pPr>
            <a:r>
              <a:rPr lang="en-US" sz="2800" dirty="0">
                <a:solidFill>
                  <a:srgbClr val="0E101A"/>
                </a:solidFill>
                <a:latin typeface="+mn-lt"/>
                <a:ea typeface="Times New Roman" panose="02020603050405020304" pitchFamily="18" charset="0"/>
                <a:cs typeface="Arial" panose="020B0604020202020204" pitchFamily="34" charset="0"/>
              </a:rPr>
              <a:t>Institutional Compliance Solution (ICS) recommends </a:t>
            </a:r>
            <a:r>
              <a:rPr lang="en-US" sz="2800" b="1" dirty="0">
                <a:solidFill>
                  <a:srgbClr val="0E101A"/>
                </a:solidFill>
                <a:latin typeface="+mn-lt"/>
                <a:ea typeface="Times New Roman" panose="02020603050405020304" pitchFamily="18" charset="0"/>
                <a:cs typeface="Arial" panose="020B0604020202020204" pitchFamily="34" charset="0"/>
              </a:rPr>
              <a:t>All </a:t>
            </a:r>
            <a:r>
              <a:rPr lang="en-US" sz="2800" dirty="0">
                <a:solidFill>
                  <a:srgbClr val="0E101A"/>
                </a:solidFill>
                <a:latin typeface="+mn-lt"/>
                <a:ea typeface="Times New Roman" panose="02020603050405020304" pitchFamily="18" charset="0"/>
                <a:cs typeface="Arial" panose="020B0604020202020204" pitchFamily="34" charset="0"/>
              </a:rPr>
              <a:t>participants attend </a:t>
            </a:r>
            <a:r>
              <a:rPr lang="en-US" sz="2800" b="1" dirty="0">
                <a:solidFill>
                  <a:srgbClr val="0E101A"/>
                </a:solidFill>
                <a:latin typeface="+mn-lt"/>
                <a:ea typeface="Times New Roman" panose="02020603050405020304" pitchFamily="18" charset="0"/>
                <a:cs typeface="Arial" panose="020B0604020202020204" pitchFamily="34" charset="0"/>
              </a:rPr>
              <a:t>Title IX 101 training. </a:t>
            </a:r>
          </a:p>
          <a:p>
            <a:pPr lvl="0">
              <a:lnSpc>
                <a:spcPct val="115000"/>
              </a:lnSpc>
              <a:spcBef>
                <a:spcPts val="0"/>
              </a:spcBef>
              <a:buSzPts val="1000"/>
              <a:buFont typeface="Symbol" panose="05050102010706020507" pitchFamily="18" charset="2"/>
              <a:buChar char=""/>
              <a:tabLst>
                <a:tab pos="457200" algn="l"/>
              </a:tabLst>
            </a:pPr>
            <a:endParaRPr lang="en-US" sz="2800" dirty="0">
              <a:solidFill>
                <a:srgbClr val="0E101A"/>
              </a:solidFill>
              <a:effectLst/>
              <a:latin typeface="+mn-lt"/>
              <a:ea typeface="Calibri" panose="020F0502020204030204" pitchFamily="34" charset="0"/>
              <a:cs typeface="Arial" panose="020B0604020202020204" pitchFamily="34" charset="0"/>
            </a:endParaRPr>
          </a:p>
          <a:p>
            <a:pPr lvl="1"/>
            <a:r>
              <a:rPr lang="en-US" dirty="0">
                <a:solidFill>
                  <a:schemeClr val="tx1"/>
                </a:solidFill>
                <a:latin typeface="+mn-lt"/>
              </a:rPr>
              <a:t>Foundational Title IX information</a:t>
            </a:r>
          </a:p>
          <a:p>
            <a:pPr lvl="1"/>
            <a:r>
              <a:rPr lang="en-US" dirty="0">
                <a:solidFill>
                  <a:schemeClr val="tx1"/>
                </a:solidFill>
                <a:latin typeface="+mn-lt"/>
              </a:rPr>
              <a:t>Provide basic Title IX training that will assist with understanding other areas of the training.  </a:t>
            </a:r>
          </a:p>
        </p:txBody>
      </p:sp>
    </p:spTree>
    <p:extLst>
      <p:ext uri="{BB962C8B-B14F-4D97-AF65-F5344CB8AC3E}">
        <p14:creationId xmlns:p14="http://schemas.microsoft.com/office/powerpoint/2010/main" val="11752089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C859C9-319C-48E1-8F39-9BF58D145AB3}"/>
              </a:ext>
            </a:extLst>
          </p:cNvPr>
          <p:cNvSpPr>
            <a:spLocks noGrp="1"/>
          </p:cNvSpPr>
          <p:nvPr>
            <p:ph type="title"/>
          </p:nvPr>
        </p:nvSpPr>
        <p:spPr/>
        <p:txBody>
          <a:bodyPr>
            <a:normAutofit fontScale="90000"/>
          </a:bodyPr>
          <a:lstStyle/>
          <a:p>
            <a:br>
              <a:rPr lang="en-US" dirty="0"/>
            </a:br>
            <a:r>
              <a:rPr lang="en-US" dirty="0"/>
              <a:t>Title IX Coordinator- Description</a:t>
            </a:r>
            <a:br>
              <a:rPr lang="en-US" sz="4800" dirty="0">
                <a:solidFill>
                  <a:srgbClr val="0E101A"/>
                </a:solidFill>
                <a:effectLst/>
                <a:latin typeface="Arial" panose="020B0604020202020204" pitchFamily="34" charset="0"/>
                <a:ea typeface="Times New Roman" panose="02020603050405020304" pitchFamily="18"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EEB52D2D-3F78-4CF2-AE94-0393BC1B4E2E}"/>
              </a:ext>
            </a:extLst>
          </p:cNvPr>
          <p:cNvSpPr>
            <a:spLocks noGrp="1"/>
          </p:cNvSpPr>
          <p:nvPr>
            <p:ph idx="1"/>
          </p:nvPr>
        </p:nvSpPr>
        <p:spPr/>
        <p:txBody>
          <a:bodyPr>
            <a:normAutofit fontScale="77500" lnSpcReduction="20000"/>
          </a:bodyPr>
          <a:lstStyle/>
          <a:p>
            <a:pPr lvl="0">
              <a:lnSpc>
                <a:spcPct val="115000"/>
              </a:lnSpc>
              <a:spcBef>
                <a:spcPts val="0"/>
              </a:spcBef>
              <a:buSzPts val="1000"/>
              <a:buFont typeface="Symbol" panose="05050102010706020507" pitchFamily="18" charset="2"/>
              <a:buChar char=""/>
              <a:tabLst>
                <a:tab pos="457200" algn="l"/>
              </a:tabLst>
            </a:pPr>
            <a:r>
              <a:rPr lang="en-US" dirty="0">
                <a:solidFill>
                  <a:srgbClr val="0E101A"/>
                </a:solidFill>
                <a:ea typeface="Times New Roman" panose="02020603050405020304" pitchFamily="18" charset="0"/>
                <a:cs typeface="Arial" panose="020B0604020202020204" pitchFamily="34" charset="0"/>
              </a:rPr>
              <a:t>ICS recommends ACCS have at least (</a:t>
            </a:r>
            <a:r>
              <a:rPr lang="en-US" b="1" dirty="0">
                <a:solidFill>
                  <a:srgbClr val="0E101A"/>
                </a:solidFill>
                <a:ea typeface="Times New Roman" panose="02020603050405020304" pitchFamily="18" charset="0"/>
                <a:cs typeface="Arial" panose="020B0604020202020204" pitchFamily="34" charset="0"/>
              </a:rPr>
              <a:t>1</a:t>
            </a:r>
            <a:r>
              <a:rPr lang="en-US" dirty="0">
                <a:solidFill>
                  <a:srgbClr val="0E101A"/>
                </a:solidFill>
                <a:ea typeface="Times New Roman" panose="02020603050405020304" pitchFamily="18" charset="0"/>
                <a:cs typeface="Arial" panose="020B0604020202020204" pitchFamily="34" charset="0"/>
              </a:rPr>
              <a:t>)</a:t>
            </a:r>
            <a:r>
              <a:rPr lang="en-US" b="1" dirty="0">
                <a:solidFill>
                  <a:srgbClr val="0E101A"/>
                </a:solidFill>
                <a:ea typeface="Times New Roman" panose="02020603050405020304" pitchFamily="18" charset="0"/>
                <a:cs typeface="Arial" panose="020B0604020202020204" pitchFamily="34" charset="0"/>
              </a:rPr>
              <a:t> </a:t>
            </a:r>
            <a:r>
              <a:rPr lang="en-US" dirty="0">
                <a:solidFill>
                  <a:srgbClr val="0E101A"/>
                </a:solidFill>
                <a:ea typeface="Times New Roman" panose="02020603050405020304" pitchFamily="18" charset="0"/>
                <a:cs typeface="Arial" panose="020B0604020202020204" pitchFamily="34" charset="0"/>
              </a:rPr>
              <a:t>Title IX Coordinator trained. </a:t>
            </a:r>
          </a:p>
          <a:p>
            <a:pPr lvl="0">
              <a:lnSpc>
                <a:spcPct val="115000"/>
              </a:lnSpc>
              <a:spcBef>
                <a:spcPts val="0"/>
              </a:spcBef>
              <a:buSzPts val="1000"/>
              <a:buFont typeface="Symbol" panose="05050102010706020507" pitchFamily="18" charset="2"/>
              <a:buChar char=""/>
              <a:tabLst>
                <a:tab pos="457200" algn="l"/>
              </a:tabLst>
            </a:pPr>
            <a:endParaRPr lang="en-US" sz="2800" dirty="0">
              <a:solidFill>
                <a:srgbClr val="0E101A"/>
              </a:solidFill>
              <a:ea typeface="Times New Roman" panose="02020603050405020304" pitchFamily="18" charset="0"/>
              <a:cs typeface="Arial" panose="020B0604020202020204" pitchFamily="34" charset="0"/>
            </a:endParaRPr>
          </a:p>
          <a:p>
            <a:r>
              <a:rPr lang="en-US" dirty="0">
                <a:solidFill>
                  <a:srgbClr val="0E101A"/>
                </a:solidFill>
                <a:ea typeface="Times New Roman" panose="02020603050405020304" pitchFamily="18" charset="0"/>
                <a:cs typeface="Arial" panose="020B0604020202020204" pitchFamily="34" charset="0"/>
              </a:rPr>
              <a:t>Name of Title IX Coordinator Training : </a:t>
            </a:r>
            <a:r>
              <a:rPr lang="en-US" b="1" dirty="0">
                <a:solidFill>
                  <a:schemeClr val="tx1"/>
                </a:solidFill>
              </a:rPr>
              <a:t>Certified Title IX Coordinator Training Level 1</a:t>
            </a:r>
            <a:endParaRPr lang="en-US" dirty="0"/>
          </a:p>
          <a:p>
            <a:pPr lvl="0">
              <a:lnSpc>
                <a:spcPct val="115000"/>
              </a:lnSpc>
              <a:spcBef>
                <a:spcPts val="0"/>
              </a:spcBef>
              <a:buSzPts val="1000"/>
              <a:buFont typeface="Symbol" panose="05050102010706020507" pitchFamily="18" charset="2"/>
              <a:buChar char=""/>
              <a:tabLst>
                <a:tab pos="457200" algn="l"/>
              </a:tabLst>
            </a:pPr>
            <a:endParaRPr lang="en-US" dirty="0">
              <a:solidFill>
                <a:srgbClr val="0E101A"/>
              </a:solidFill>
              <a:ea typeface="Calibri" panose="020F0502020204030204" pitchFamily="34" charset="0"/>
              <a:cs typeface="Arial" panose="020B0604020202020204" pitchFamily="34" charset="0"/>
            </a:endParaRPr>
          </a:p>
          <a:p>
            <a:pPr lvl="0">
              <a:lnSpc>
                <a:spcPct val="115000"/>
              </a:lnSpc>
              <a:spcBef>
                <a:spcPts val="0"/>
              </a:spcBef>
              <a:buSzPts val="1000"/>
              <a:buFont typeface="Symbol" panose="05050102010706020507" pitchFamily="18" charset="2"/>
              <a:buChar char=""/>
              <a:tabLst>
                <a:tab pos="457200" algn="l"/>
              </a:tabLst>
            </a:pPr>
            <a:r>
              <a:rPr lang="en-US" dirty="0">
                <a:solidFill>
                  <a:schemeClr val="tx1"/>
                </a:solidFill>
                <a:ea typeface="Calibri" panose="020F0502020204030204" pitchFamily="34" charset="0"/>
                <a:cs typeface="Calibri" panose="020F0502020204030204" pitchFamily="34" charset="0"/>
              </a:rPr>
              <a:t>A Title IX Coordinator coordinates and oversee all Title IX compliance efforts for the institution, including responses to reports of sexual harassment, trainings for the campus community and Title IX team, tracking patterns and trends, prevention efforts, and updating policies and procedures. </a:t>
            </a:r>
            <a:endParaRPr lang="en-US" dirty="0">
              <a:solidFill>
                <a:schemeClr val="tx1"/>
              </a:solidFill>
              <a:ea typeface="Calibri" panose="020F0502020204030204" pitchFamily="34" charset="0"/>
            </a:endParaRPr>
          </a:p>
          <a:p>
            <a:endParaRPr lang="en-US" dirty="0"/>
          </a:p>
        </p:txBody>
      </p:sp>
    </p:spTree>
    <p:extLst>
      <p:ext uri="{BB962C8B-B14F-4D97-AF65-F5344CB8AC3E}">
        <p14:creationId xmlns:p14="http://schemas.microsoft.com/office/powerpoint/2010/main" val="6414785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53EC1-5D82-4A33-92F0-4A0F3A775844}"/>
              </a:ext>
            </a:extLst>
          </p:cNvPr>
          <p:cNvSpPr>
            <a:spLocks noGrp="1"/>
          </p:cNvSpPr>
          <p:nvPr>
            <p:ph type="title"/>
          </p:nvPr>
        </p:nvSpPr>
        <p:spPr/>
        <p:txBody>
          <a:bodyPr>
            <a:normAutofit/>
          </a:bodyPr>
          <a:lstStyle/>
          <a:p>
            <a:r>
              <a:rPr lang="en-US" dirty="0"/>
              <a:t>Title IX Investigator-Description</a:t>
            </a:r>
          </a:p>
        </p:txBody>
      </p:sp>
      <p:sp>
        <p:nvSpPr>
          <p:cNvPr id="3" name="Content Placeholder 2">
            <a:extLst>
              <a:ext uri="{FF2B5EF4-FFF2-40B4-BE49-F238E27FC236}">
                <a16:creationId xmlns:a16="http://schemas.microsoft.com/office/drawing/2014/main" id="{4AAD1EC6-F902-4D9B-B930-654CBEF35C33}"/>
              </a:ext>
            </a:extLst>
          </p:cNvPr>
          <p:cNvSpPr>
            <a:spLocks noGrp="1"/>
          </p:cNvSpPr>
          <p:nvPr>
            <p:ph idx="1"/>
          </p:nvPr>
        </p:nvSpPr>
        <p:spPr/>
        <p:txBody>
          <a:bodyPr>
            <a:normAutofit fontScale="85000" lnSpcReduction="20000"/>
          </a:bodyPr>
          <a:lstStyle/>
          <a:p>
            <a:pPr lvl="0">
              <a:lnSpc>
                <a:spcPct val="115000"/>
              </a:lnSpc>
              <a:spcBef>
                <a:spcPts val="0"/>
              </a:spcBef>
              <a:buSzPts val="1000"/>
              <a:buFont typeface="Symbol" panose="05050102010706020507" pitchFamily="18" charset="2"/>
              <a:buChar char=""/>
              <a:tabLst>
                <a:tab pos="457200" algn="l"/>
              </a:tabLst>
            </a:pPr>
            <a:r>
              <a:rPr lang="en-US" sz="2400" dirty="0">
                <a:solidFill>
                  <a:schemeClr val="tx1"/>
                </a:solidFill>
                <a:latin typeface="+mn-lt"/>
                <a:ea typeface="Times New Roman" panose="02020603050405020304" pitchFamily="18" charset="0"/>
                <a:cs typeface="Arial" panose="020B0604020202020204" pitchFamily="34" charset="0"/>
              </a:rPr>
              <a:t>ICS recommends ACCS have at least (</a:t>
            </a:r>
            <a:r>
              <a:rPr lang="en-US" sz="2400" b="1" dirty="0">
                <a:solidFill>
                  <a:schemeClr val="tx1"/>
                </a:solidFill>
                <a:latin typeface="+mn-lt"/>
                <a:ea typeface="Times New Roman" panose="02020603050405020304" pitchFamily="18" charset="0"/>
                <a:cs typeface="Arial" panose="020B0604020202020204" pitchFamily="34" charset="0"/>
              </a:rPr>
              <a:t>2</a:t>
            </a:r>
            <a:r>
              <a:rPr lang="en-US" sz="2400" dirty="0">
                <a:solidFill>
                  <a:schemeClr val="tx1"/>
                </a:solidFill>
                <a:latin typeface="+mn-lt"/>
                <a:ea typeface="Times New Roman" panose="02020603050405020304" pitchFamily="18" charset="0"/>
                <a:cs typeface="Arial" panose="020B0604020202020204" pitchFamily="34" charset="0"/>
              </a:rPr>
              <a:t>)</a:t>
            </a:r>
            <a:r>
              <a:rPr lang="en-US" sz="2400" b="1" dirty="0">
                <a:solidFill>
                  <a:schemeClr val="tx1"/>
                </a:solidFill>
                <a:latin typeface="+mn-lt"/>
                <a:ea typeface="Times New Roman" panose="02020603050405020304" pitchFamily="18" charset="0"/>
                <a:cs typeface="Arial" panose="020B0604020202020204" pitchFamily="34" charset="0"/>
              </a:rPr>
              <a:t> </a:t>
            </a:r>
            <a:r>
              <a:rPr lang="en-US" sz="2400" dirty="0">
                <a:solidFill>
                  <a:schemeClr val="tx1"/>
                </a:solidFill>
                <a:latin typeface="+mn-lt"/>
                <a:ea typeface="Times New Roman" panose="02020603050405020304" pitchFamily="18" charset="0"/>
                <a:cs typeface="Arial" panose="020B0604020202020204" pitchFamily="34" charset="0"/>
              </a:rPr>
              <a:t>Title IX Investigators to receive training. </a:t>
            </a:r>
          </a:p>
          <a:p>
            <a:pPr lvl="0">
              <a:lnSpc>
                <a:spcPct val="115000"/>
              </a:lnSpc>
              <a:spcBef>
                <a:spcPts val="0"/>
              </a:spcBef>
              <a:buSzPts val="1000"/>
              <a:buFont typeface="Symbol" panose="05050102010706020507" pitchFamily="18" charset="2"/>
              <a:buChar char=""/>
              <a:tabLst>
                <a:tab pos="457200" algn="l"/>
              </a:tabLst>
            </a:pPr>
            <a:endParaRPr lang="en-US" sz="2400" dirty="0">
              <a:solidFill>
                <a:schemeClr val="tx1"/>
              </a:solidFill>
              <a:latin typeface="+mn-lt"/>
              <a:ea typeface="Times New Roman" panose="02020603050405020304" pitchFamily="18" charset="0"/>
              <a:cs typeface="Arial" panose="020B0604020202020204" pitchFamily="34" charset="0"/>
            </a:endParaRPr>
          </a:p>
          <a:p>
            <a:pPr lvl="0">
              <a:lnSpc>
                <a:spcPct val="115000"/>
              </a:lnSpc>
              <a:spcBef>
                <a:spcPts val="0"/>
              </a:spcBef>
              <a:buSzPts val="1000"/>
              <a:buFont typeface="Symbol" panose="05050102010706020507" pitchFamily="18" charset="2"/>
              <a:buChar char=""/>
              <a:tabLst>
                <a:tab pos="457200" algn="l"/>
              </a:tabLst>
            </a:pPr>
            <a:r>
              <a:rPr lang="en-US" sz="2400" dirty="0">
                <a:solidFill>
                  <a:schemeClr val="tx1"/>
                </a:solidFill>
                <a:latin typeface="+mn-lt"/>
                <a:ea typeface="Times New Roman" panose="02020603050405020304" pitchFamily="18" charset="0"/>
                <a:cs typeface="Arial" panose="020B0604020202020204" pitchFamily="34" charset="0"/>
              </a:rPr>
              <a:t>Name of Title IX Investigator Training: </a:t>
            </a:r>
            <a:r>
              <a:rPr lang="en-US" sz="2400" b="1" dirty="0">
                <a:solidFill>
                  <a:schemeClr val="tx1"/>
                </a:solidFill>
                <a:latin typeface="+mn-lt"/>
                <a:ea typeface="Times New Roman" panose="02020603050405020304" pitchFamily="18" charset="0"/>
                <a:cs typeface="Arial" panose="020B0604020202020204" pitchFamily="34" charset="0"/>
              </a:rPr>
              <a:t>Certified</a:t>
            </a:r>
            <a:r>
              <a:rPr lang="en-US" sz="2400" dirty="0">
                <a:solidFill>
                  <a:schemeClr val="tx1"/>
                </a:solidFill>
                <a:latin typeface="+mn-lt"/>
                <a:ea typeface="Times New Roman" panose="02020603050405020304" pitchFamily="18" charset="0"/>
                <a:cs typeface="Arial" panose="020B0604020202020204" pitchFamily="34" charset="0"/>
              </a:rPr>
              <a:t> </a:t>
            </a:r>
            <a:r>
              <a:rPr lang="en-US" sz="2400" b="1" dirty="0">
                <a:solidFill>
                  <a:schemeClr val="tx1"/>
                </a:solidFill>
                <a:latin typeface="+mn-lt"/>
                <a:ea typeface="Times New Roman" panose="02020603050405020304" pitchFamily="18" charset="0"/>
                <a:cs typeface="Arial" panose="020B0604020202020204" pitchFamily="34" charset="0"/>
              </a:rPr>
              <a:t>Investigator Level 1</a:t>
            </a:r>
          </a:p>
          <a:p>
            <a:pPr lvl="0">
              <a:lnSpc>
                <a:spcPct val="115000"/>
              </a:lnSpc>
              <a:spcBef>
                <a:spcPts val="0"/>
              </a:spcBef>
              <a:buSzPts val="1000"/>
              <a:buFont typeface="Symbol" panose="05050102010706020507" pitchFamily="18" charset="2"/>
              <a:buChar char=""/>
              <a:tabLst>
                <a:tab pos="457200" algn="l"/>
              </a:tabLst>
            </a:pPr>
            <a:endParaRPr lang="en-US" sz="2400" dirty="0">
              <a:solidFill>
                <a:schemeClr val="tx1"/>
              </a:solidFill>
              <a:effectLst/>
              <a:latin typeface="+mn-lt"/>
              <a:ea typeface="Calibri" panose="020F0502020204030204" pitchFamily="34" charset="0"/>
              <a:cs typeface="Calibri" panose="020F0502020204030204" pitchFamily="34" charset="0"/>
            </a:endParaRPr>
          </a:p>
          <a:p>
            <a:pPr lvl="0">
              <a:lnSpc>
                <a:spcPct val="115000"/>
              </a:lnSpc>
              <a:spcBef>
                <a:spcPts val="0"/>
              </a:spcBef>
              <a:buSzPts val="1000"/>
              <a:buFont typeface="Symbol" panose="05050102010706020507" pitchFamily="18" charset="2"/>
              <a:buChar char=""/>
              <a:tabLst>
                <a:tab pos="457200" algn="l"/>
              </a:tabLst>
            </a:pPr>
            <a:r>
              <a:rPr lang="en-US" sz="2400" dirty="0">
                <a:solidFill>
                  <a:schemeClr val="tx1"/>
                </a:solidFill>
                <a:effectLst/>
                <a:latin typeface="+mn-lt"/>
                <a:ea typeface="Calibri" panose="020F0502020204030204" pitchFamily="34" charset="0"/>
                <a:cs typeface="Calibri" panose="020F0502020204030204" pitchFamily="34" charset="0"/>
              </a:rPr>
              <a:t>Investigators are </a:t>
            </a:r>
            <a:r>
              <a:rPr lang="en-US" sz="2400" b="1" dirty="0">
                <a:solidFill>
                  <a:schemeClr val="tx1"/>
                </a:solidFill>
                <a:effectLst/>
                <a:latin typeface="+mn-lt"/>
                <a:ea typeface="Calibri" panose="020F0502020204030204" pitchFamily="34" charset="0"/>
                <a:cs typeface="Calibri" panose="020F0502020204030204" pitchFamily="34" charset="0"/>
              </a:rPr>
              <a:t>neutral and impartial fact-finders </a:t>
            </a:r>
            <a:r>
              <a:rPr lang="en-US" sz="2400" dirty="0">
                <a:solidFill>
                  <a:schemeClr val="tx1"/>
                </a:solidFill>
                <a:effectLst/>
                <a:latin typeface="+mn-lt"/>
                <a:ea typeface="Calibri" panose="020F0502020204030204" pitchFamily="34" charset="0"/>
                <a:cs typeface="Calibri" panose="020F0502020204030204" pitchFamily="34" charset="0"/>
              </a:rPr>
              <a:t>who gather evidence regarding an allegation against students, faculty or staff during the investigation. The investigator is responsible for adhering to prescribed timelines throughout the investigation for review of documents and evidence. The investigators are responsible for </a:t>
            </a:r>
            <a:r>
              <a:rPr lang="en-US" sz="2400" b="1" dirty="0">
                <a:solidFill>
                  <a:schemeClr val="tx1"/>
                </a:solidFill>
                <a:effectLst/>
                <a:latin typeface="+mn-lt"/>
                <a:ea typeface="Calibri" panose="020F0502020204030204" pitchFamily="34" charset="0"/>
                <a:cs typeface="Calibri" panose="020F0502020204030204" pitchFamily="34" charset="0"/>
              </a:rPr>
              <a:t>completing an investigation report at the conclusion of the investigation that fairly summarizes all relevant evidence </a:t>
            </a:r>
            <a:r>
              <a:rPr lang="en-US" sz="2400" dirty="0">
                <a:solidFill>
                  <a:schemeClr val="tx1"/>
                </a:solidFill>
                <a:effectLst/>
                <a:latin typeface="+mn-lt"/>
                <a:ea typeface="Calibri" panose="020F0502020204030204" pitchFamily="34" charset="0"/>
                <a:cs typeface="Calibri" panose="020F0502020204030204" pitchFamily="34" charset="0"/>
              </a:rPr>
              <a:t>and information gathered during the investigation. Title IX Investigators </a:t>
            </a:r>
            <a:r>
              <a:rPr lang="en-US" sz="2400" b="1" dirty="0">
                <a:solidFill>
                  <a:schemeClr val="tx1"/>
                </a:solidFill>
                <a:effectLst/>
                <a:latin typeface="+mn-lt"/>
                <a:ea typeface="Calibri" panose="020F0502020204030204" pitchFamily="34" charset="0"/>
                <a:cs typeface="Calibri" panose="020F0502020204030204" pitchFamily="34" charset="0"/>
              </a:rPr>
              <a:t>must be trained </a:t>
            </a:r>
            <a:r>
              <a:rPr lang="en-US" sz="2400" dirty="0">
                <a:solidFill>
                  <a:schemeClr val="tx1"/>
                </a:solidFill>
                <a:effectLst/>
                <a:latin typeface="+mn-lt"/>
                <a:ea typeface="Calibri" panose="020F0502020204030204" pitchFamily="34" charset="0"/>
                <a:cs typeface="Calibri" panose="020F0502020204030204" pitchFamily="34" charset="0"/>
              </a:rPr>
              <a:t>under the new Title IX regulations and will require annual training. </a:t>
            </a:r>
            <a:endParaRPr lang="en-US" sz="2400" dirty="0">
              <a:solidFill>
                <a:schemeClr val="tx1"/>
              </a:solidFill>
              <a:effectLst/>
              <a:latin typeface="+mn-lt"/>
              <a:ea typeface="Calibri" panose="020F0502020204030204" pitchFamily="34" charset="0"/>
            </a:endParaRPr>
          </a:p>
          <a:p>
            <a:endParaRPr lang="en-US" dirty="0"/>
          </a:p>
        </p:txBody>
      </p:sp>
    </p:spTree>
    <p:extLst>
      <p:ext uri="{BB962C8B-B14F-4D97-AF65-F5344CB8AC3E}">
        <p14:creationId xmlns:p14="http://schemas.microsoft.com/office/powerpoint/2010/main" val="22197631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94A76-9F20-4496-912B-9402548A7EE0}"/>
              </a:ext>
            </a:extLst>
          </p:cNvPr>
          <p:cNvSpPr>
            <a:spLocks noGrp="1"/>
          </p:cNvSpPr>
          <p:nvPr>
            <p:ph type="title"/>
          </p:nvPr>
        </p:nvSpPr>
        <p:spPr/>
        <p:txBody>
          <a:bodyPr>
            <a:normAutofit/>
          </a:bodyPr>
          <a:lstStyle/>
          <a:p>
            <a:r>
              <a:rPr lang="en-US" dirty="0"/>
              <a:t>Decision Maker-Description</a:t>
            </a:r>
          </a:p>
        </p:txBody>
      </p:sp>
      <p:sp>
        <p:nvSpPr>
          <p:cNvPr id="3" name="Content Placeholder 2">
            <a:extLst>
              <a:ext uri="{FF2B5EF4-FFF2-40B4-BE49-F238E27FC236}">
                <a16:creationId xmlns:a16="http://schemas.microsoft.com/office/drawing/2014/main" id="{107A406F-7A00-4EFD-967B-74ECDBAF363B}"/>
              </a:ext>
            </a:extLst>
          </p:cNvPr>
          <p:cNvSpPr>
            <a:spLocks noGrp="1"/>
          </p:cNvSpPr>
          <p:nvPr>
            <p:ph idx="1"/>
          </p:nvPr>
        </p:nvSpPr>
        <p:spPr/>
        <p:txBody>
          <a:bodyPr>
            <a:normAutofit fontScale="85000" lnSpcReduction="10000"/>
          </a:bodyPr>
          <a:lstStyle/>
          <a:p>
            <a:pPr lvl="0">
              <a:lnSpc>
                <a:spcPct val="115000"/>
              </a:lnSpc>
              <a:spcBef>
                <a:spcPts val="0"/>
              </a:spcBef>
              <a:buSzPts val="1000"/>
              <a:buFont typeface="Symbol" panose="05050102010706020507" pitchFamily="18" charset="2"/>
              <a:buChar char=""/>
              <a:tabLst>
                <a:tab pos="457200" algn="l"/>
              </a:tabLst>
            </a:pPr>
            <a:r>
              <a:rPr lang="en-US" sz="2400" dirty="0">
                <a:solidFill>
                  <a:schemeClr val="tx1"/>
                </a:solidFill>
                <a:latin typeface="+mn-lt"/>
                <a:ea typeface="Times New Roman" panose="02020603050405020304" pitchFamily="18" charset="0"/>
                <a:cs typeface="Arial" panose="020B0604020202020204" pitchFamily="34" charset="0"/>
              </a:rPr>
              <a:t>ICS recommends ACCS have at least (</a:t>
            </a:r>
            <a:r>
              <a:rPr lang="en-US" sz="2400" b="1" dirty="0">
                <a:solidFill>
                  <a:schemeClr val="tx1"/>
                </a:solidFill>
                <a:latin typeface="+mn-lt"/>
                <a:ea typeface="Times New Roman" panose="02020603050405020304" pitchFamily="18" charset="0"/>
                <a:cs typeface="Arial" panose="020B0604020202020204" pitchFamily="34" charset="0"/>
              </a:rPr>
              <a:t>3</a:t>
            </a:r>
            <a:r>
              <a:rPr lang="en-US" sz="2400" dirty="0">
                <a:solidFill>
                  <a:schemeClr val="tx1"/>
                </a:solidFill>
                <a:latin typeface="+mn-lt"/>
                <a:ea typeface="Times New Roman" panose="02020603050405020304" pitchFamily="18" charset="0"/>
                <a:cs typeface="Arial" panose="020B0604020202020204" pitchFamily="34" charset="0"/>
              </a:rPr>
              <a:t>)</a:t>
            </a:r>
            <a:r>
              <a:rPr lang="en-US" sz="2400" b="1" dirty="0">
                <a:solidFill>
                  <a:schemeClr val="tx1"/>
                </a:solidFill>
                <a:latin typeface="+mn-lt"/>
                <a:ea typeface="Times New Roman" panose="02020603050405020304" pitchFamily="18" charset="0"/>
                <a:cs typeface="Arial" panose="020B0604020202020204" pitchFamily="34" charset="0"/>
              </a:rPr>
              <a:t> </a:t>
            </a:r>
            <a:r>
              <a:rPr lang="en-US" sz="2400" dirty="0">
                <a:solidFill>
                  <a:schemeClr val="tx1"/>
                </a:solidFill>
                <a:latin typeface="+mn-lt"/>
                <a:ea typeface="Times New Roman" panose="02020603050405020304" pitchFamily="18" charset="0"/>
                <a:cs typeface="Arial" panose="020B0604020202020204" pitchFamily="34" charset="0"/>
              </a:rPr>
              <a:t>Decision Makers receive training. </a:t>
            </a:r>
          </a:p>
          <a:p>
            <a:pPr lvl="0">
              <a:lnSpc>
                <a:spcPct val="115000"/>
              </a:lnSpc>
              <a:spcBef>
                <a:spcPts val="0"/>
              </a:spcBef>
              <a:buSzPts val="1000"/>
              <a:buFont typeface="Symbol" panose="05050102010706020507" pitchFamily="18" charset="2"/>
              <a:buChar char=""/>
              <a:tabLst>
                <a:tab pos="457200" algn="l"/>
              </a:tabLst>
            </a:pPr>
            <a:endParaRPr lang="en-US" sz="2400" dirty="0">
              <a:solidFill>
                <a:schemeClr val="tx1"/>
              </a:solidFill>
              <a:latin typeface="+mn-lt"/>
              <a:ea typeface="Times New Roman" panose="02020603050405020304" pitchFamily="18" charset="0"/>
              <a:cs typeface="Arial" panose="020B0604020202020204" pitchFamily="34" charset="0"/>
            </a:endParaRPr>
          </a:p>
          <a:p>
            <a:pPr lvl="0">
              <a:lnSpc>
                <a:spcPct val="115000"/>
              </a:lnSpc>
              <a:spcBef>
                <a:spcPts val="0"/>
              </a:spcBef>
              <a:buSzPts val="1000"/>
              <a:buFont typeface="Symbol" panose="05050102010706020507" pitchFamily="18" charset="2"/>
              <a:buChar char=""/>
              <a:tabLst>
                <a:tab pos="457200" algn="l"/>
              </a:tabLst>
            </a:pPr>
            <a:r>
              <a:rPr lang="en-US" sz="2400" dirty="0">
                <a:solidFill>
                  <a:schemeClr val="tx1"/>
                </a:solidFill>
                <a:latin typeface="+mn-lt"/>
                <a:ea typeface="Times New Roman" panose="02020603050405020304" pitchFamily="18" charset="0"/>
                <a:cs typeface="Arial" panose="020B0604020202020204" pitchFamily="34" charset="0"/>
              </a:rPr>
              <a:t>Name of Title IX Investigator Training: </a:t>
            </a:r>
            <a:r>
              <a:rPr lang="en-US" sz="2400" b="1" dirty="0">
                <a:solidFill>
                  <a:schemeClr val="tx1"/>
                </a:solidFill>
                <a:ea typeface="Times New Roman" panose="02020603050405020304" pitchFamily="18" charset="0"/>
                <a:cs typeface="Arial" panose="020B0604020202020204" pitchFamily="34" charset="0"/>
              </a:rPr>
              <a:t>Certified</a:t>
            </a:r>
            <a:r>
              <a:rPr lang="en-US" sz="2400" dirty="0">
                <a:solidFill>
                  <a:schemeClr val="tx1"/>
                </a:solidFill>
                <a:ea typeface="Times New Roman" panose="02020603050405020304" pitchFamily="18" charset="0"/>
                <a:cs typeface="Arial" panose="020B0604020202020204" pitchFamily="34" charset="0"/>
              </a:rPr>
              <a:t> </a:t>
            </a:r>
            <a:r>
              <a:rPr lang="en-US" sz="2400" b="1" dirty="0">
                <a:solidFill>
                  <a:schemeClr val="tx1"/>
                </a:solidFill>
                <a:ea typeface="Times New Roman" panose="02020603050405020304" pitchFamily="18" charset="0"/>
                <a:cs typeface="Arial" panose="020B0604020202020204" pitchFamily="34" charset="0"/>
              </a:rPr>
              <a:t>Decision Maker Level 1</a:t>
            </a:r>
          </a:p>
          <a:p>
            <a:endParaRPr lang="en-US" sz="2400" dirty="0">
              <a:effectLst/>
              <a:latin typeface="+mn-lt"/>
              <a:ea typeface="Calibri" panose="020F0502020204030204" pitchFamily="34" charset="0"/>
              <a:cs typeface="Calibri" panose="020F0502020204030204" pitchFamily="34" charset="0"/>
            </a:endParaRPr>
          </a:p>
          <a:p>
            <a:r>
              <a:rPr lang="en-US" sz="2400" dirty="0">
                <a:solidFill>
                  <a:schemeClr val="tx1"/>
                </a:solidFill>
                <a:effectLst/>
                <a:latin typeface="+mn-lt"/>
                <a:ea typeface="Calibri" panose="020F0502020204030204" pitchFamily="34" charset="0"/>
                <a:cs typeface="Calibri" panose="020F0502020204030204" pitchFamily="34" charset="0"/>
              </a:rPr>
              <a:t>Decision makers are responsible for </a:t>
            </a:r>
            <a:r>
              <a:rPr lang="en-US" sz="2400" b="1" dirty="0">
                <a:solidFill>
                  <a:schemeClr val="tx1"/>
                </a:solidFill>
                <a:effectLst/>
                <a:latin typeface="+mn-lt"/>
                <a:ea typeface="Calibri" panose="020F0502020204030204" pitchFamily="34" charset="0"/>
                <a:cs typeface="Calibri" panose="020F0502020204030204" pitchFamily="34" charset="0"/>
              </a:rPr>
              <a:t>conducting a live Title IX hearing </a:t>
            </a:r>
            <a:r>
              <a:rPr lang="en-US" sz="2400" dirty="0">
                <a:solidFill>
                  <a:schemeClr val="tx1"/>
                </a:solidFill>
                <a:effectLst/>
                <a:latin typeface="+mn-lt"/>
                <a:ea typeface="Calibri" panose="020F0502020204030204" pitchFamily="34" charset="0"/>
                <a:cs typeface="Calibri" panose="020F0502020204030204" pitchFamily="34" charset="0"/>
              </a:rPr>
              <a:t>to adjudicate allegations of sexual harassment against students, faculty or staff and/or reviewing appeals of the hearing or a dismissal of a Formal Complaint. For the live hearing, the decision maker is responsible for ensuring that it is </a:t>
            </a:r>
            <a:r>
              <a:rPr lang="en-US" sz="2400" b="1" dirty="0">
                <a:solidFill>
                  <a:schemeClr val="tx1"/>
                </a:solidFill>
                <a:effectLst/>
                <a:latin typeface="+mn-lt"/>
                <a:ea typeface="Calibri" panose="020F0502020204030204" pitchFamily="34" charset="0"/>
                <a:cs typeface="Calibri" panose="020F0502020204030204" pitchFamily="34" charset="0"/>
              </a:rPr>
              <a:t>conducted in an orderly manner, controlling the conduct of all participants and attendees of the hearing, and rendering a written determination</a:t>
            </a:r>
            <a:r>
              <a:rPr lang="en-US" sz="2400" dirty="0">
                <a:solidFill>
                  <a:schemeClr val="tx1"/>
                </a:solidFill>
                <a:effectLst/>
                <a:latin typeface="+mn-lt"/>
                <a:ea typeface="Calibri" panose="020F0502020204030204" pitchFamily="34" charset="0"/>
                <a:cs typeface="Calibri" panose="020F0502020204030204" pitchFamily="34" charset="0"/>
              </a:rPr>
              <a:t> regarding responsibility of the Respondent’s alleged conduct charges in an impartial, neutral, and objective manner. Title IX Decision Makers </a:t>
            </a:r>
            <a:r>
              <a:rPr lang="en-US" sz="2400" b="1" dirty="0">
                <a:solidFill>
                  <a:schemeClr val="tx1"/>
                </a:solidFill>
                <a:effectLst/>
                <a:latin typeface="+mn-lt"/>
                <a:ea typeface="Calibri" panose="020F0502020204030204" pitchFamily="34" charset="0"/>
                <a:cs typeface="Calibri" panose="020F0502020204030204" pitchFamily="34" charset="0"/>
              </a:rPr>
              <a:t>must be trained </a:t>
            </a:r>
            <a:r>
              <a:rPr lang="en-US" sz="2400" dirty="0">
                <a:solidFill>
                  <a:schemeClr val="tx1"/>
                </a:solidFill>
                <a:effectLst/>
                <a:latin typeface="+mn-lt"/>
                <a:ea typeface="Calibri" panose="020F0502020204030204" pitchFamily="34" charset="0"/>
                <a:cs typeface="Calibri" panose="020F0502020204030204" pitchFamily="34" charset="0"/>
              </a:rPr>
              <a:t>under the new Title IX regulations and will require annual training.</a:t>
            </a:r>
            <a:endParaRPr lang="en-US" sz="2400" dirty="0">
              <a:solidFill>
                <a:schemeClr val="tx1"/>
              </a:solidFill>
              <a:effectLst/>
              <a:latin typeface="+mn-lt"/>
              <a:ea typeface="Calibri" panose="020F0502020204030204" pitchFamily="34" charset="0"/>
            </a:endParaRPr>
          </a:p>
          <a:p>
            <a:endParaRPr lang="en-US" dirty="0"/>
          </a:p>
        </p:txBody>
      </p:sp>
    </p:spTree>
    <p:extLst>
      <p:ext uri="{BB962C8B-B14F-4D97-AF65-F5344CB8AC3E}">
        <p14:creationId xmlns:p14="http://schemas.microsoft.com/office/powerpoint/2010/main" val="428403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64752-10A4-4F47-B712-6111F0CF73FD}"/>
              </a:ext>
            </a:extLst>
          </p:cNvPr>
          <p:cNvSpPr>
            <a:spLocks noGrp="1"/>
          </p:cNvSpPr>
          <p:nvPr>
            <p:ph type="title"/>
          </p:nvPr>
        </p:nvSpPr>
        <p:spPr/>
        <p:txBody>
          <a:bodyPr>
            <a:normAutofit fontScale="90000"/>
          </a:bodyPr>
          <a:lstStyle/>
          <a:p>
            <a:r>
              <a:rPr lang="en-US" dirty="0"/>
              <a:t>Appellate Decision Maker-Description</a:t>
            </a:r>
          </a:p>
        </p:txBody>
      </p:sp>
      <p:sp>
        <p:nvSpPr>
          <p:cNvPr id="3" name="Content Placeholder 2">
            <a:extLst>
              <a:ext uri="{FF2B5EF4-FFF2-40B4-BE49-F238E27FC236}">
                <a16:creationId xmlns:a16="http://schemas.microsoft.com/office/drawing/2014/main" id="{BF293946-79C5-43C2-AC2D-85A623A58CA7}"/>
              </a:ext>
            </a:extLst>
          </p:cNvPr>
          <p:cNvSpPr>
            <a:spLocks noGrp="1"/>
          </p:cNvSpPr>
          <p:nvPr>
            <p:ph idx="1"/>
          </p:nvPr>
        </p:nvSpPr>
        <p:spPr/>
        <p:txBody>
          <a:bodyPr>
            <a:normAutofit fontScale="85000" lnSpcReduction="20000"/>
          </a:bodyPr>
          <a:lstStyle/>
          <a:p>
            <a:pPr lvl="0">
              <a:lnSpc>
                <a:spcPct val="115000"/>
              </a:lnSpc>
              <a:spcBef>
                <a:spcPts val="0"/>
              </a:spcBef>
              <a:buSzPts val="1000"/>
              <a:buFont typeface="Symbol" panose="05050102010706020507" pitchFamily="18" charset="2"/>
              <a:buChar char=""/>
              <a:tabLst>
                <a:tab pos="457200" algn="l"/>
              </a:tabLst>
            </a:pPr>
            <a:r>
              <a:rPr lang="en-US" sz="2800" dirty="0">
                <a:solidFill>
                  <a:schemeClr val="tx1"/>
                </a:solidFill>
                <a:latin typeface="+mn-lt"/>
                <a:ea typeface="Times New Roman" panose="02020603050405020304" pitchFamily="18" charset="0"/>
                <a:cs typeface="Arial" panose="020B0604020202020204" pitchFamily="34" charset="0"/>
              </a:rPr>
              <a:t>All participants that receive Decision Maker training will need to receive Appellate Decision Maker training.   </a:t>
            </a:r>
          </a:p>
          <a:p>
            <a:pPr lvl="0">
              <a:lnSpc>
                <a:spcPct val="115000"/>
              </a:lnSpc>
              <a:spcBef>
                <a:spcPts val="0"/>
              </a:spcBef>
              <a:buSzPts val="1000"/>
              <a:buFont typeface="Symbol" panose="05050102010706020507" pitchFamily="18" charset="2"/>
              <a:buChar char=""/>
              <a:tabLst>
                <a:tab pos="457200" algn="l"/>
              </a:tabLst>
            </a:pPr>
            <a:endParaRPr lang="en-US" sz="2800" dirty="0">
              <a:solidFill>
                <a:schemeClr val="tx1"/>
              </a:solidFill>
              <a:latin typeface="+mn-lt"/>
              <a:ea typeface="Times New Roman" panose="02020603050405020304" pitchFamily="18" charset="0"/>
              <a:cs typeface="Arial" panose="020B0604020202020204" pitchFamily="34" charset="0"/>
            </a:endParaRPr>
          </a:p>
          <a:p>
            <a:pPr lvl="0">
              <a:lnSpc>
                <a:spcPct val="115000"/>
              </a:lnSpc>
              <a:spcBef>
                <a:spcPts val="0"/>
              </a:spcBef>
              <a:buSzPts val="1000"/>
              <a:buFont typeface="Symbol" panose="05050102010706020507" pitchFamily="18" charset="2"/>
              <a:buChar char=""/>
              <a:tabLst>
                <a:tab pos="457200" algn="l"/>
              </a:tabLst>
            </a:pPr>
            <a:r>
              <a:rPr lang="en-US" sz="2800" dirty="0">
                <a:solidFill>
                  <a:schemeClr val="tx1"/>
                </a:solidFill>
                <a:latin typeface="+mn-lt"/>
                <a:ea typeface="Times New Roman" panose="02020603050405020304" pitchFamily="18" charset="0"/>
                <a:cs typeface="Arial" panose="020B0604020202020204" pitchFamily="34" charset="0"/>
              </a:rPr>
              <a:t>Name of Appellate Decision Maker Training: </a:t>
            </a:r>
            <a:r>
              <a:rPr lang="en-US" sz="2800" b="1" dirty="0">
                <a:solidFill>
                  <a:schemeClr val="tx1"/>
                </a:solidFill>
                <a:latin typeface="+mn-lt"/>
              </a:rPr>
              <a:t>Certified Decision Maker Level- Appeals Level 1</a:t>
            </a:r>
          </a:p>
          <a:p>
            <a:pPr lvl="0">
              <a:lnSpc>
                <a:spcPct val="115000"/>
              </a:lnSpc>
              <a:spcBef>
                <a:spcPts val="0"/>
              </a:spcBef>
              <a:buSzPts val="1000"/>
              <a:buFont typeface="Symbol" panose="05050102010706020507" pitchFamily="18" charset="2"/>
              <a:buChar char=""/>
              <a:tabLst>
                <a:tab pos="457200" algn="l"/>
              </a:tabLst>
            </a:pPr>
            <a:endParaRPr lang="en-US" sz="2800" b="1" dirty="0">
              <a:solidFill>
                <a:schemeClr val="tx1"/>
              </a:solidFill>
              <a:effectLst/>
              <a:latin typeface="+mn-lt"/>
              <a:ea typeface="Calibri" panose="020F0502020204030204" pitchFamily="34" charset="0"/>
              <a:cs typeface="Calibri" panose="020F0502020204030204" pitchFamily="34" charset="0"/>
            </a:endParaRPr>
          </a:p>
          <a:p>
            <a:pPr lvl="0">
              <a:lnSpc>
                <a:spcPct val="115000"/>
              </a:lnSpc>
              <a:spcBef>
                <a:spcPts val="0"/>
              </a:spcBef>
              <a:buSzPts val="1000"/>
              <a:buFont typeface="Symbol" panose="05050102010706020507" pitchFamily="18" charset="2"/>
              <a:buChar char=""/>
              <a:tabLst>
                <a:tab pos="457200" algn="l"/>
              </a:tabLst>
            </a:pPr>
            <a:r>
              <a:rPr lang="en-US" dirty="0">
                <a:solidFill>
                  <a:srgbClr val="000000"/>
                </a:solidFill>
                <a:effectLst/>
                <a:latin typeface="+mn-lt"/>
                <a:ea typeface="Calibri" panose="020F0502020204030204" pitchFamily="34" charset="0"/>
                <a:cs typeface="Calibri" panose="020F0502020204030204" pitchFamily="34" charset="0"/>
              </a:rPr>
              <a:t>Appeals</a:t>
            </a:r>
            <a:r>
              <a:rPr lang="en-US" i="1" dirty="0">
                <a:solidFill>
                  <a:srgbClr val="000000"/>
                </a:solidFill>
                <a:effectLst/>
                <a:latin typeface="+mn-lt"/>
                <a:ea typeface="Calibri" panose="020F0502020204030204" pitchFamily="34" charset="0"/>
                <a:cs typeface="Calibri" panose="020F0502020204030204" pitchFamily="34" charset="0"/>
              </a:rPr>
              <a:t> </a:t>
            </a:r>
            <a:r>
              <a:rPr lang="en-US" dirty="0">
                <a:solidFill>
                  <a:srgbClr val="000000"/>
                </a:solidFill>
                <a:effectLst/>
                <a:latin typeface="+mn-lt"/>
                <a:ea typeface="Calibri" panose="020F0502020204030204" pitchFamily="34" charset="0"/>
                <a:cs typeface="Calibri" panose="020F0502020204030204" pitchFamily="34" charset="0"/>
              </a:rPr>
              <a:t>Decision Maker</a:t>
            </a:r>
            <a:r>
              <a:rPr lang="en-US" i="1" dirty="0">
                <a:solidFill>
                  <a:srgbClr val="000000"/>
                </a:solidFill>
                <a:effectLst/>
                <a:latin typeface="+mn-lt"/>
                <a:ea typeface="Calibri" panose="020F0502020204030204" pitchFamily="34" charset="0"/>
                <a:cs typeface="Calibri" panose="020F0502020204030204" pitchFamily="34" charset="0"/>
              </a:rPr>
              <a:t> </a:t>
            </a:r>
            <a:r>
              <a:rPr lang="en-US" dirty="0">
                <a:solidFill>
                  <a:srgbClr val="000000"/>
                </a:solidFill>
                <a:effectLst/>
                <a:latin typeface="+mn-lt"/>
                <a:ea typeface="Calibri" panose="020F0502020204030204" pitchFamily="34" charset="0"/>
                <a:cs typeface="Calibri" panose="020F0502020204030204" pitchFamily="34" charset="0"/>
              </a:rPr>
              <a:t>makes a determination upon an appeal. This person </a:t>
            </a:r>
            <a:r>
              <a:rPr lang="en-US" b="1" dirty="0">
                <a:solidFill>
                  <a:srgbClr val="000000"/>
                </a:solidFill>
                <a:effectLst/>
                <a:latin typeface="+mn-lt"/>
                <a:ea typeface="Calibri" panose="020F0502020204030204" pitchFamily="34" charset="0"/>
                <a:cs typeface="Calibri" panose="020F0502020204030204" pitchFamily="34" charset="0"/>
              </a:rPr>
              <a:t>must be trained and serve without bias, conflict of interest, or pre-judgment of fact</a:t>
            </a:r>
            <a:r>
              <a:rPr lang="en-US" dirty="0">
                <a:solidFill>
                  <a:srgbClr val="000000"/>
                </a:solidFill>
                <a:effectLst/>
                <a:latin typeface="+mn-lt"/>
                <a:ea typeface="Calibri" panose="020F0502020204030204" pitchFamily="34" charset="0"/>
                <a:cs typeface="Calibri" panose="020F0502020204030204" pitchFamily="34" charset="0"/>
              </a:rPr>
              <a:t>. This person must understand jurisdiction, definitions, issues of relevance, and how to conduct an appeal. </a:t>
            </a:r>
            <a:endParaRPr lang="en-US" dirty="0">
              <a:latin typeface="+mn-lt"/>
            </a:endParaRPr>
          </a:p>
        </p:txBody>
      </p:sp>
    </p:spTree>
    <p:extLst>
      <p:ext uri="{BB962C8B-B14F-4D97-AF65-F5344CB8AC3E}">
        <p14:creationId xmlns:p14="http://schemas.microsoft.com/office/powerpoint/2010/main" val="1450412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51D54-F0FC-4F74-86AB-95987A2EED02}"/>
              </a:ext>
            </a:extLst>
          </p:cNvPr>
          <p:cNvSpPr>
            <a:spLocks noGrp="1"/>
          </p:cNvSpPr>
          <p:nvPr>
            <p:ph type="title"/>
          </p:nvPr>
        </p:nvSpPr>
        <p:spPr/>
        <p:txBody>
          <a:bodyPr/>
          <a:lstStyle/>
          <a:p>
            <a:r>
              <a:rPr lang="en-US" dirty="0"/>
              <a:t>Advisor-Description</a:t>
            </a:r>
          </a:p>
        </p:txBody>
      </p:sp>
      <p:sp>
        <p:nvSpPr>
          <p:cNvPr id="3" name="Content Placeholder 2">
            <a:extLst>
              <a:ext uri="{FF2B5EF4-FFF2-40B4-BE49-F238E27FC236}">
                <a16:creationId xmlns:a16="http://schemas.microsoft.com/office/drawing/2014/main" id="{C0955532-A66A-4F08-9F8E-5043A6523797}"/>
              </a:ext>
            </a:extLst>
          </p:cNvPr>
          <p:cNvSpPr>
            <a:spLocks noGrp="1"/>
          </p:cNvSpPr>
          <p:nvPr>
            <p:ph idx="1"/>
          </p:nvPr>
        </p:nvSpPr>
        <p:spPr/>
        <p:txBody>
          <a:bodyPr>
            <a:normAutofit lnSpcReduction="10000"/>
          </a:bodyPr>
          <a:lstStyle/>
          <a:p>
            <a:pPr lvl="0">
              <a:lnSpc>
                <a:spcPct val="115000"/>
              </a:lnSpc>
              <a:spcBef>
                <a:spcPts val="0"/>
              </a:spcBef>
              <a:buSzPts val="1000"/>
              <a:buFont typeface="Symbol" panose="05050102010706020507" pitchFamily="18" charset="2"/>
              <a:buChar char=""/>
              <a:tabLst>
                <a:tab pos="457200" algn="l"/>
              </a:tabLst>
            </a:pPr>
            <a:r>
              <a:rPr lang="en-US" sz="2000" dirty="0">
                <a:solidFill>
                  <a:schemeClr val="tx1"/>
                </a:solidFill>
                <a:ea typeface="Times New Roman" panose="02020603050405020304" pitchFamily="18" charset="0"/>
                <a:cs typeface="Arial" panose="020B0604020202020204" pitchFamily="34" charset="0"/>
              </a:rPr>
              <a:t>ICS recommends ACCS have at least (</a:t>
            </a:r>
            <a:r>
              <a:rPr lang="en-US" sz="2000" b="1" dirty="0">
                <a:solidFill>
                  <a:schemeClr val="tx1"/>
                </a:solidFill>
                <a:ea typeface="Times New Roman" panose="02020603050405020304" pitchFamily="18" charset="0"/>
                <a:cs typeface="Arial" panose="020B0604020202020204" pitchFamily="34" charset="0"/>
              </a:rPr>
              <a:t>2</a:t>
            </a:r>
            <a:r>
              <a:rPr lang="en-US" sz="2000" dirty="0">
                <a:solidFill>
                  <a:schemeClr val="tx1"/>
                </a:solidFill>
                <a:ea typeface="Times New Roman" panose="02020603050405020304" pitchFamily="18" charset="0"/>
                <a:cs typeface="Arial" panose="020B0604020202020204" pitchFamily="34" charset="0"/>
              </a:rPr>
              <a:t>)</a:t>
            </a:r>
            <a:r>
              <a:rPr lang="en-US" sz="2000" b="1" dirty="0">
                <a:solidFill>
                  <a:schemeClr val="tx1"/>
                </a:solidFill>
                <a:ea typeface="Times New Roman" panose="02020603050405020304" pitchFamily="18" charset="0"/>
                <a:cs typeface="Arial" panose="020B0604020202020204" pitchFamily="34" charset="0"/>
              </a:rPr>
              <a:t> </a:t>
            </a:r>
            <a:r>
              <a:rPr lang="en-US" sz="2000" dirty="0">
                <a:solidFill>
                  <a:schemeClr val="tx1"/>
                </a:solidFill>
                <a:ea typeface="Times New Roman" panose="02020603050405020304" pitchFamily="18" charset="0"/>
                <a:cs typeface="Arial" panose="020B0604020202020204" pitchFamily="34" charset="0"/>
              </a:rPr>
              <a:t>Advisors trained. </a:t>
            </a:r>
          </a:p>
          <a:p>
            <a:pPr lvl="0">
              <a:lnSpc>
                <a:spcPct val="115000"/>
              </a:lnSpc>
              <a:spcBef>
                <a:spcPts val="0"/>
              </a:spcBef>
              <a:buSzPts val="1000"/>
              <a:buFont typeface="Symbol" panose="05050102010706020507" pitchFamily="18" charset="2"/>
              <a:buChar char=""/>
              <a:tabLst>
                <a:tab pos="457200" algn="l"/>
              </a:tabLst>
            </a:pPr>
            <a:endParaRPr lang="en-US" sz="1800" dirty="0">
              <a:solidFill>
                <a:schemeClr val="tx1"/>
              </a:solidFill>
              <a:ea typeface="Times New Roman" panose="02020603050405020304" pitchFamily="18" charset="0"/>
              <a:cs typeface="Arial" panose="020B0604020202020204" pitchFamily="34" charset="0"/>
            </a:endParaRPr>
          </a:p>
          <a:p>
            <a:r>
              <a:rPr lang="en-US" sz="2000" dirty="0">
                <a:solidFill>
                  <a:schemeClr val="tx1"/>
                </a:solidFill>
                <a:ea typeface="Times New Roman" panose="02020603050405020304" pitchFamily="18" charset="0"/>
                <a:cs typeface="Arial" panose="020B0604020202020204" pitchFamily="34" charset="0"/>
              </a:rPr>
              <a:t>Name of Advisor Training : </a:t>
            </a:r>
            <a:r>
              <a:rPr lang="en-US" sz="2100" b="1" dirty="0">
                <a:solidFill>
                  <a:schemeClr val="tx1"/>
                </a:solidFill>
              </a:rPr>
              <a:t>Certified Title IX Advisor Level 1</a:t>
            </a:r>
          </a:p>
          <a:p>
            <a:endParaRPr lang="en-US"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p>
            <a:r>
              <a:rPr lang="en-US" sz="20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Advisors support a Complainant or Respondent through a Title IX process which could be a student, faculty or staff member. Advisors may serve in a limited role during the investigation of a Formal Complaint that may include reviewing the investigation report and attending meetings. Advisors must be provided to parties in a live hearing that adjudicates an allegation of sexual harassment. In the hearing, advisors are responsible for asking questions of other parties or witnesses. In addition to participation in the hearing, this role will likely require meeting with the Complainant or Respondent, reviewing the investigation report and any information or evidence gathered, and preparing questions for the hearing. Advisors are not required to be an attorney.</a:t>
            </a:r>
            <a:endParaRPr lang="en-US" sz="2000" dirty="0">
              <a:solidFill>
                <a:schemeClr val="tx1"/>
              </a:solidFill>
              <a:effectLst/>
              <a:latin typeface="Calibri" panose="020F0502020204030204" pitchFamily="34" charset="0"/>
              <a:ea typeface="Calibri" panose="020F0502020204030204" pitchFamily="34" charset="0"/>
            </a:endParaRPr>
          </a:p>
          <a:p>
            <a:endParaRPr lang="en-US" dirty="0"/>
          </a:p>
        </p:txBody>
      </p:sp>
    </p:spTree>
    <p:extLst>
      <p:ext uri="{BB962C8B-B14F-4D97-AF65-F5344CB8AC3E}">
        <p14:creationId xmlns:p14="http://schemas.microsoft.com/office/powerpoint/2010/main" val="40312289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0945F-7C7E-4941-9AAE-2BD02EC7B91C}"/>
              </a:ext>
            </a:extLst>
          </p:cNvPr>
          <p:cNvSpPr>
            <a:spLocks noGrp="1"/>
          </p:cNvSpPr>
          <p:nvPr>
            <p:ph type="title"/>
          </p:nvPr>
        </p:nvSpPr>
        <p:spPr/>
        <p:txBody>
          <a:bodyPr>
            <a:normAutofit/>
          </a:bodyPr>
          <a:lstStyle/>
          <a:p>
            <a:r>
              <a:rPr lang="en-US" dirty="0"/>
              <a:t>Informal Resolution Facilitator </a:t>
            </a:r>
          </a:p>
        </p:txBody>
      </p:sp>
      <p:sp>
        <p:nvSpPr>
          <p:cNvPr id="3" name="Content Placeholder 2">
            <a:extLst>
              <a:ext uri="{FF2B5EF4-FFF2-40B4-BE49-F238E27FC236}">
                <a16:creationId xmlns:a16="http://schemas.microsoft.com/office/drawing/2014/main" id="{BA36AE57-61E5-49D4-BB96-6A6E7C7FA38C}"/>
              </a:ext>
            </a:extLst>
          </p:cNvPr>
          <p:cNvSpPr>
            <a:spLocks noGrp="1"/>
          </p:cNvSpPr>
          <p:nvPr>
            <p:ph idx="1"/>
          </p:nvPr>
        </p:nvSpPr>
        <p:spPr/>
        <p:txBody>
          <a:bodyPr>
            <a:normAutofit fontScale="62500" lnSpcReduction="20000"/>
          </a:bodyPr>
          <a:lstStyle/>
          <a:p>
            <a:pPr lvl="0">
              <a:lnSpc>
                <a:spcPct val="115000"/>
              </a:lnSpc>
              <a:spcBef>
                <a:spcPts val="0"/>
              </a:spcBef>
              <a:buSzPts val="1000"/>
              <a:buFont typeface="Symbol" panose="05050102010706020507" pitchFamily="18" charset="2"/>
              <a:buChar char=""/>
              <a:tabLst>
                <a:tab pos="457200" algn="l"/>
              </a:tabLst>
            </a:pPr>
            <a:r>
              <a:rPr lang="en-US" sz="3600" dirty="0">
                <a:solidFill>
                  <a:schemeClr val="tx1"/>
                </a:solidFill>
                <a:ea typeface="Times New Roman" panose="02020603050405020304" pitchFamily="18" charset="0"/>
                <a:cs typeface="Arial" panose="020B0604020202020204" pitchFamily="34" charset="0"/>
              </a:rPr>
              <a:t>ICS recommends ACCS have at least (</a:t>
            </a:r>
            <a:r>
              <a:rPr lang="en-US" sz="3600" b="1" dirty="0">
                <a:solidFill>
                  <a:schemeClr val="tx1"/>
                </a:solidFill>
                <a:ea typeface="Times New Roman" panose="02020603050405020304" pitchFamily="18" charset="0"/>
                <a:cs typeface="Arial" panose="020B0604020202020204" pitchFamily="34" charset="0"/>
              </a:rPr>
              <a:t>1</a:t>
            </a:r>
            <a:r>
              <a:rPr lang="en-US" sz="3600" dirty="0">
                <a:solidFill>
                  <a:schemeClr val="tx1"/>
                </a:solidFill>
                <a:ea typeface="Times New Roman" panose="02020603050405020304" pitchFamily="18" charset="0"/>
                <a:cs typeface="Arial" panose="020B0604020202020204" pitchFamily="34" charset="0"/>
              </a:rPr>
              <a:t>)</a:t>
            </a:r>
            <a:r>
              <a:rPr lang="en-US" sz="3600" b="1" dirty="0">
                <a:solidFill>
                  <a:schemeClr val="tx1"/>
                </a:solidFill>
                <a:ea typeface="Times New Roman" panose="02020603050405020304" pitchFamily="18" charset="0"/>
                <a:cs typeface="Arial" panose="020B0604020202020204" pitchFamily="34" charset="0"/>
              </a:rPr>
              <a:t> </a:t>
            </a:r>
            <a:r>
              <a:rPr lang="en-US" sz="3600" dirty="0">
                <a:solidFill>
                  <a:schemeClr val="tx1"/>
                </a:solidFill>
                <a:ea typeface="Times New Roman" panose="02020603050405020304" pitchFamily="18" charset="0"/>
                <a:cs typeface="Arial" panose="020B0604020202020204" pitchFamily="34" charset="0"/>
              </a:rPr>
              <a:t>Informal Resolution Facilitator. </a:t>
            </a:r>
          </a:p>
          <a:p>
            <a:pPr lvl="0">
              <a:lnSpc>
                <a:spcPct val="115000"/>
              </a:lnSpc>
              <a:spcBef>
                <a:spcPts val="0"/>
              </a:spcBef>
              <a:buSzPts val="1000"/>
              <a:buFont typeface="Symbol" panose="05050102010706020507" pitchFamily="18" charset="2"/>
              <a:buChar char=""/>
              <a:tabLst>
                <a:tab pos="457200" algn="l"/>
              </a:tabLst>
            </a:pPr>
            <a:endParaRPr lang="en-US" sz="3600" dirty="0">
              <a:solidFill>
                <a:schemeClr val="tx1"/>
              </a:solidFill>
              <a:ea typeface="Times New Roman" panose="02020603050405020304" pitchFamily="18" charset="0"/>
              <a:cs typeface="Arial" panose="020B0604020202020204" pitchFamily="34" charset="0"/>
            </a:endParaRPr>
          </a:p>
          <a:p>
            <a:pPr lvl="0">
              <a:lnSpc>
                <a:spcPct val="115000"/>
              </a:lnSpc>
              <a:spcBef>
                <a:spcPts val="0"/>
              </a:spcBef>
              <a:buSzPts val="1000"/>
              <a:buFont typeface="Symbol" panose="05050102010706020507" pitchFamily="18" charset="2"/>
              <a:buChar char=""/>
              <a:tabLst>
                <a:tab pos="457200" algn="l"/>
              </a:tabLst>
            </a:pPr>
            <a:r>
              <a:rPr lang="en-US" sz="3600" dirty="0">
                <a:solidFill>
                  <a:schemeClr val="tx1"/>
                </a:solidFill>
                <a:ea typeface="Times New Roman" panose="02020603050405020304" pitchFamily="18" charset="0"/>
                <a:cs typeface="Arial" panose="020B0604020202020204" pitchFamily="34" charset="0"/>
              </a:rPr>
              <a:t>Name of Advisor Training : </a:t>
            </a:r>
            <a:r>
              <a:rPr lang="en-US" sz="3700" b="1" dirty="0">
                <a:solidFill>
                  <a:schemeClr val="tx1"/>
                </a:solidFill>
              </a:rPr>
              <a:t>Certified Informal Resolution Facilitator Level 1 </a:t>
            </a:r>
          </a:p>
          <a:p>
            <a:pPr lvl="0">
              <a:lnSpc>
                <a:spcPct val="115000"/>
              </a:lnSpc>
              <a:spcBef>
                <a:spcPts val="0"/>
              </a:spcBef>
              <a:buSzPts val="1000"/>
              <a:buFont typeface="Symbol" panose="05050102010706020507" pitchFamily="18" charset="2"/>
              <a:buChar char=""/>
              <a:tabLst>
                <a:tab pos="457200" algn="l"/>
              </a:tabLst>
            </a:pPr>
            <a:endParaRPr lang="en-US" sz="4000" dirty="0">
              <a:solidFill>
                <a:schemeClr val="tx1"/>
              </a:solidFill>
            </a:endParaRPr>
          </a:p>
          <a:p>
            <a:pPr lvl="0">
              <a:lnSpc>
                <a:spcPct val="115000"/>
              </a:lnSpc>
              <a:spcBef>
                <a:spcPts val="0"/>
              </a:spcBef>
              <a:buSzPts val="1000"/>
              <a:buFont typeface="Symbol" panose="05050102010706020507" pitchFamily="18" charset="2"/>
              <a:buChar char=""/>
              <a:tabLst>
                <a:tab pos="457200" algn="l"/>
              </a:tabLst>
            </a:pPr>
            <a:r>
              <a:rPr lang="en-US" sz="4000" dirty="0">
                <a:solidFill>
                  <a:schemeClr val="tx1"/>
                </a:solidFill>
              </a:rPr>
              <a:t>Leads an informal resolution process. This is a </a:t>
            </a:r>
            <a:r>
              <a:rPr lang="en-US" sz="4000" b="1" dirty="0">
                <a:solidFill>
                  <a:schemeClr val="tx1"/>
                </a:solidFill>
              </a:rPr>
              <a:t>voluntary, structured interaction between the complainant and respondent </a:t>
            </a:r>
            <a:r>
              <a:rPr lang="en-US" sz="4000" dirty="0">
                <a:solidFill>
                  <a:schemeClr val="tx1"/>
                </a:solidFill>
              </a:rPr>
              <a:t>to resolve the allegations following the filing of a formal complaint and prior to a formal hearing on the allegations. The </a:t>
            </a:r>
            <a:r>
              <a:rPr lang="en-US" sz="4000" b="1" dirty="0">
                <a:solidFill>
                  <a:schemeClr val="tx1"/>
                </a:solidFill>
              </a:rPr>
              <a:t>Title IX Coordinator may also fulfill the role of the Informal Resolution Facilitator.</a:t>
            </a:r>
          </a:p>
          <a:p>
            <a:endParaRPr lang="en-US" sz="3600" b="1"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5689230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ECD04-D256-4F71-8552-A1C887C151CE}"/>
              </a:ext>
            </a:extLst>
          </p:cNvPr>
          <p:cNvSpPr>
            <a:spLocks noGrp="1"/>
          </p:cNvSpPr>
          <p:nvPr>
            <p:ph type="title"/>
          </p:nvPr>
        </p:nvSpPr>
        <p:spPr/>
        <p:txBody>
          <a:bodyPr/>
          <a:lstStyle/>
          <a:p>
            <a:r>
              <a:rPr lang="en-US" dirty="0"/>
              <a:t>Resources </a:t>
            </a:r>
          </a:p>
        </p:txBody>
      </p:sp>
      <p:sp>
        <p:nvSpPr>
          <p:cNvPr id="3" name="Content Placeholder 2">
            <a:extLst>
              <a:ext uri="{FF2B5EF4-FFF2-40B4-BE49-F238E27FC236}">
                <a16:creationId xmlns:a16="http://schemas.microsoft.com/office/drawing/2014/main" id="{85589FDF-3CA6-40B1-9F70-72AABDCE03D1}"/>
              </a:ext>
            </a:extLst>
          </p:cNvPr>
          <p:cNvSpPr>
            <a:spLocks noGrp="1"/>
          </p:cNvSpPr>
          <p:nvPr>
            <p:ph idx="1"/>
          </p:nvPr>
        </p:nvSpPr>
        <p:spPr/>
        <p:txBody>
          <a:bodyPr>
            <a:normAutofit fontScale="55000" lnSpcReduction="20000"/>
          </a:bodyPr>
          <a:lstStyle/>
          <a:p>
            <a:r>
              <a:rPr lang="en-US" b="1" dirty="0"/>
              <a:t>Office for Civil Rights Issues New Resource to Help Education Institutions Implement the Title IX Final Regulations - Part 1 - </a:t>
            </a:r>
            <a:r>
              <a:rPr lang="en-US" dirty="0">
                <a:hlinkClick r:id="rId2"/>
              </a:rPr>
              <a:t>https://www2.ed.gov/about/offices/list/ocr/docs/qa-titleix-part1-20210115.pdf</a:t>
            </a:r>
            <a:endParaRPr lang="en-US" dirty="0"/>
          </a:p>
          <a:p>
            <a:pPr marL="0" indent="0">
              <a:buNone/>
            </a:pPr>
            <a:r>
              <a:rPr lang="en-US" dirty="0"/>
              <a:t> </a:t>
            </a:r>
          </a:p>
          <a:p>
            <a:r>
              <a:rPr lang="en-US" b="1" dirty="0"/>
              <a:t>Office for Civil Rights Issues New Resource to Help Education Institutions Implement the Title IX Final Regulations - Part 2 - </a:t>
            </a:r>
            <a:r>
              <a:rPr lang="en-US" dirty="0">
                <a:hlinkClick r:id="rId3"/>
              </a:rPr>
              <a:t>https://www2.ed.gov/about/offices/list/ocr/docs/qa-titleix-part2-20210115.pdf</a:t>
            </a:r>
            <a:endParaRPr lang="en-US" dirty="0"/>
          </a:p>
          <a:p>
            <a:pPr marL="0" indent="0">
              <a:buNone/>
            </a:pPr>
            <a:r>
              <a:rPr lang="en-US" dirty="0"/>
              <a:t> </a:t>
            </a:r>
          </a:p>
          <a:p>
            <a:r>
              <a:rPr lang="en-US" dirty="0"/>
              <a:t>Questions and Answers Regarding OCR’s Interpretation of Title IX and Single Sex Scholarships, Clubs, and other Programs - </a:t>
            </a:r>
            <a:r>
              <a:rPr lang="en-US" dirty="0">
                <a:hlinkClick r:id="rId4"/>
              </a:rPr>
              <a:t>https://www2.ed.gov/about/offices/list/ocr/docs/qa-single-sex-20210114.pdf</a:t>
            </a:r>
            <a:endParaRPr lang="en-US" dirty="0"/>
          </a:p>
          <a:p>
            <a:endParaRPr lang="en-US" dirty="0"/>
          </a:p>
          <a:p>
            <a:r>
              <a:rPr lang="en-US" dirty="0"/>
              <a:t>General FAQ</a:t>
            </a:r>
          </a:p>
          <a:p>
            <a:r>
              <a:rPr lang="en-US" dirty="0">
                <a:hlinkClick r:id="rId5"/>
              </a:rPr>
              <a:t>https://www2.ed.gov/about/offices/list/ocr/frontpage/faq/rr/policyguidance/index.html</a:t>
            </a:r>
            <a:endParaRPr lang="en-US" dirty="0"/>
          </a:p>
          <a:p>
            <a:pPr marL="0" indent="0">
              <a:buNone/>
            </a:pPr>
            <a:r>
              <a:rPr lang="en-US" dirty="0"/>
              <a:t> </a:t>
            </a:r>
          </a:p>
          <a:p>
            <a:endParaRPr lang="en-US" dirty="0"/>
          </a:p>
        </p:txBody>
      </p:sp>
    </p:spTree>
    <p:extLst>
      <p:ext uri="{BB962C8B-B14F-4D97-AF65-F5344CB8AC3E}">
        <p14:creationId xmlns:p14="http://schemas.microsoft.com/office/powerpoint/2010/main" val="3044818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FA235-B8A6-4FDC-AD20-ADDCA34BFBFC}"/>
              </a:ext>
            </a:extLst>
          </p:cNvPr>
          <p:cNvSpPr>
            <a:spLocks noGrp="1"/>
          </p:cNvSpPr>
          <p:nvPr>
            <p:ph type="title"/>
          </p:nvPr>
        </p:nvSpPr>
        <p:spPr/>
        <p:txBody>
          <a:bodyPr/>
          <a:lstStyle/>
          <a:p>
            <a:r>
              <a:rPr lang="en-US" dirty="0"/>
              <a:t>Title IX- Key Provisions </a:t>
            </a:r>
          </a:p>
        </p:txBody>
      </p:sp>
      <p:sp>
        <p:nvSpPr>
          <p:cNvPr id="3" name="Content Placeholder 2">
            <a:extLst>
              <a:ext uri="{FF2B5EF4-FFF2-40B4-BE49-F238E27FC236}">
                <a16:creationId xmlns:a16="http://schemas.microsoft.com/office/drawing/2014/main" id="{3704B925-AB99-4EE6-8633-FBF3A815BA48}"/>
              </a:ext>
            </a:extLst>
          </p:cNvPr>
          <p:cNvSpPr>
            <a:spLocks noGrp="1"/>
          </p:cNvSpPr>
          <p:nvPr>
            <p:ph idx="1"/>
          </p:nvPr>
        </p:nvSpPr>
        <p:spPr/>
        <p:txBody>
          <a:bodyPr>
            <a:normAutofit/>
          </a:bodyPr>
          <a:lstStyle/>
          <a:p>
            <a:r>
              <a:rPr lang="en-US" sz="4000" dirty="0">
                <a:solidFill>
                  <a:schemeClr val="tx1"/>
                </a:solidFill>
              </a:rPr>
              <a:t>New Terminology </a:t>
            </a:r>
          </a:p>
          <a:p>
            <a:r>
              <a:rPr lang="en-US" sz="4000" dirty="0">
                <a:solidFill>
                  <a:schemeClr val="tx1"/>
                </a:solidFill>
              </a:rPr>
              <a:t>Training materials publications</a:t>
            </a:r>
          </a:p>
          <a:p>
            <a:r>
              <a:rPr lang="en-US" sz="4000" dirty="0">
                <a:solidFill>
                  <a:schemeClr val="tx1"/>
                </a:solidFill>
              </a:rPr>
              <a:t>What constitutes notice  </a:t>
            </a:r>
          </a:p>
          <a:p>
            <a:pPr lvl="1"/>
            <a:r>
              <a:rPr lang="en-US" sz="4000" dirty="0">
                <a:solidFill>
                  <a:schemeClr val="tx1"/>
                </a:solidFill>
              </a:rPr>
              <a:t>Actual knowledge of sexual harassment </a:t>
            </a:r>
          </a:p>
          <a:p>
            <a:pPr lvl="2"/>
            <a:r>
              <a:rPr lang="en-US" sz="4000" dirty="0">
                <a:solidFill>
                  <a:schemeClr val="tx1"/>
                </a:solidFill>
              </a:rPr>
              <a:t>Officials with Authority </a:t>
            </a:r>
          </a:p>
        </p:txBody>
      </p:sp>
    </p:spTree>
    <p:extLst>
      <p:ext uri="{BB962C8B-B14F-4D97-AF65-F5344CB8AC3E}">
        <p14:creationId xmlns:p14="http://schemas.microsoft.com/office/powerpoint/2010/main" val="31937851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3F4A520-24CC-40EB-9F11-85166F03B3CF}"/>
              </a:ext>
            </a:extLst>
          </p:cNvPr>
          <p:cNvSpPr>
            <a:spLocks noGrp="1"/>
          </p:cNvSpPr>
          <p:nvPr>
            <p:ph type="ctrTitle"/>
          </p:nvPr>
        </p:nvSpPr>
        <p:spPr>
          <a:xfrm>
            <a:off x="204405" y="2076946"/>
            <a:ext cx="8735189" cy="3157089"/>
          </a:xfrm>
        </p:spPr>
        <p:txBody>
          <a:bodyPr/>
          <a:lstStyle/>
          <a:p>
            <a:pPr algn="ctr"/>
            <a:endParaRPr lang="en-US" sz="9600" dirty="0"/>
          </a:p>
        </p:txBody>
      </p:sp>
      <p:sp>
        <p:nvSpPr>
          <p:cNvPr id="5" name="Subtitle 4">
            <a:extLst>
              <a:ext uri="{FF2B5EF4-FFF2-40B4-BE49-F238E27FC236}">
                <a16:creationId xmlns:a16="http://schemas.microsoft.com/office/drawing/2014/main" id="{12805A4F-1AC2-47BE-BA3F-1301AD45F877}"/>
              </a:ext>
            </a:extLst>
          </p:cNvPr>
          <p:cNvSpPr>
            <a:spLocks noGrp="1"/>
          </p:cNvSpPr>
          <p:nvPr>
            <p:ph type="subTitle" idx="1"/>
          </p:nvPr>
        </p:nvSpPr>
        <p:spPr/>
        <p:txBody>
          <a:bodyPr/>
          <a:lstStyle/>
          <a:p>
            <a:endParaRPr lang="en-US" dirty="0"/>
          </a:p>
        </p:txBody>
      </p:sp>
      <p:pic>
        <p:nvPicPr>
          <p:cNvPr id="1028" name="Picture 4" descr="See the source image">
            <a:extLst>
              <a:ext uri="{FF2B5EF4-FFF2-40B4-BE49-F238E27FC236}">
                <a16:creationId xmlns:a16="http://schemas.microsoft.com/office/drawing/2014/main" id="{5E340146-099B-409D-9F36-69AD4D11ED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253461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1FE78E3-C63B-42E4-96B9-AC0A5927C78D}"/>
              </a:ext>
            </a:extLst>
          </p:cNvPr>
          <p:cNvSpPr>
            <a:spLocks noGrp="1"/>
          </p:cNvSpPr>
          <p:nvPr>
            <p:ph type="ctrTitle"/>
          </p:nvPr>
        </p:nvSpPr>
        <p:spPr/>
        <p:txBody>
          <a:bodyPr/>
          <a:lstStyle/>
          <a:p>
            <a:pPr algn="ctr"/>
            <a:r>
              <a:rPr lang="en-US" sz="10000" dirty="0"/>
              <a:t>THANKS!</a:t>
            </a:r>
          </a:p>
        </p:txBody>
      </p:sp>
      <p:sp>
        <p:nvSpPr>
          <p:cNvPr id="5" name="Subtitle 4">
            <a:extLst>
              <a:ext uri="{FF2B5EF4-FFF2-40B4-BE49-F238E27FC236}">
                <a16:creationId xmlns:a16="http://schemas.microsoft.com/office/drawing/2014/main" id="{CB062325-F501-4E6B-B7DE-5BA044202B0B}"/>
              </a:ext>
            </a:extLst>
          </p:cNvPr>
          <p:cNvSpPr>
            <a:spLocks noGrp="1"/>
          </p:cNvSpPr>
          <p:nvPr>
            <p:ph type="subTitle" idx="1"/>
          </p:nvPr>
        </p:nvSpPr>
        <p:spPr/>
        <p:txBody>
          <a:bodyPr>
            <a:normAutofit fontScale="55000" lnSpcReduction="20000"/>
          </a:bodyPr>
          <a:lstStyle/>
          <a:p>
            <a:pPr algn="l"/>
            <a:r>
              <a:rPr lang="en-US" dirty="0"/>
              <a:t>Shawra Rainer </a:t>
            </a:r>
          </a:p>
          <a:p>
            <a:pPr algn="l"/>
            <a:r>
              <a:rPr lang="en-US" dirty="0"/>
              <a:t>shawra.rainer@accs.edu</a:t>
            </a:r>
          </a:p>
          <a:p>
            <a:pPr algn="l"/>
            <a:r>
              <a:rPr lang="en-US" dirty="0"/>
              <a:t>334-293-4537</a:t>
            </a:r>
          </a:p>
        </p:txBody>
      </p:sp>
    </p:spTree>
    <p:extLst>
      <p:ext uri="{BB962C8B-B14F-4D97-AF65-F5344CB8AC3E}">
        <p14:creationId xmlns:p14="http://schemas.microsoft.com/office/powerpoint/2010/main" val="1796561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7B627-BE35-4A76-87A9-C918A1E20D36}"/>
              </a:ext>
            </a:extLst>
          </p:cNvPr>
          <p:cNvSpPr>
            <a:spLocks noGrp="1"/>
          </p:cNvSpPr>
          <p:nvPr>
            <p:ph type="title"/>
          </p:nvPr>
        </p:nvSpPr>
        <p:spPr/>
        <p:txBody>
          <a:bodyPr/>
          <a:lstStyle/>
          <a:p>
            <a:r>
              <a:rPr lang="en-US" dirty="0"/>
              <a:t>Title IX- Key Provisions </a:t>
            </a:r>
          </a:p>
        </p:txBody>
      </p:sp>
      <p:sp>
        <p:nvSpPr>
          <p:cNvPr id="3" name="Content Placeholder 2">
            <a:extLst>
              <a:ext uri="{FF2B5EF4-FFF2-40B4-BE49-F238E27FC236}">
                <a16:creationId xmlns:a16="http://schemas.microsoft.com/office/drawing/2014/main" id="{FBA95824-38F7-420F-9FF4-2FB2EBA02638}"/>
              </a:ext>
            </a:extLst>
          </p:cNvPr>
          <p:cNvSpPr>
            <a:spLocks noGrp="1"/>
          </p:cNvSpPr>
          <p:nvPr>
            <p:ph idx="1"/>
          </p:nvPr>
        </p:nvSpPr>
        <p:spPr/>
        <p:txBody>
          <a:bodyPr/>
          <a:lstStyle/>
          <a:p>
            <a:r>
              <a:rPr lang="en-US" sz="4000" dirty="0">
                <a:solidFill>
                  <a:schemeClr val="tx1"/>
                </a:solidFill>
              </a:rPr>
              <a:t>Mandatory Dismissal and Jurisdiction</a:t>
            </a:r>
          </a:p>
          <a:p>
            <a:r>
              <a:rPr lang="en-US" sz="4000" dirty="0">
                <a:solidFill>
                  <a:schemeClr val="tx1"/>
                </a:solidFill>
              </a:rPr>
              <a:t>Live Hearing and advisor-led cross examination during the hearing; video and simultaneous access to hearing</a:t>
            </a:r>
          </a:p>
          <a:p>
            <a:r>
              <a:rPr lang="en-US" sz="4000" dirty="0">
                <a:solidFill>
                  <a:schemeClr val="tx1"/>
                </a:solidFill>
              </a:rPr>
              <a:t>Includes faculty and staff </a:t>
            </a:r>
          </a:p>
          <a:p>
            <a:endParaRPr lang="en-US" dirty="0"/>
          </a:p>
        </p:txBody>
      </p:sp>
    </p:spTree>
    <p:extLst>
      <p:ext uri="{BB962C8B-B14F-4D97-AF65-F5344CB8AC3E}">
        <p14:creationId xmlns:p14="http://schemas.microsoft.com/office/powerpoint/2010/main" val="4214023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B0330-40EE-48E2-A60F-08F7C189B356}"/>
              </a:ext>
            </a:extLst>
          </p:cNvPr>
          <p:cNvSpPr>
            <a:spLocks noGrp="1"/>
          </p:cNvSpPr>
          <p:nvPr>
            <p:ph type="title"/>
          </p:nvPr>
        </p:nvSpPr>
        <p:spPr/>
        <p:txBody>
          <a:bodyPr/>
          <a:lstStyle/>
          <a:p>
            <a:r>
              <a:rPr lang="en-US" dirty="0"/>
              <a:t>Title IX- Key Provisions </a:t>
            </a:r>
          </a:p>
        </p:txBody>
      </p:sp>
      <p:sp>
        <p:nvSpPr>
          <p:cNvPr id="3" name="Content Placeholder 2">
            <a:extLst>
              <a:ext uri="{FF2B5EF4-FFF2-40B4-BE49-F238E27FC236}">
                <a16:creationId xmlns:a16="http://schemas.microsoft.com/office/drawing/2014/main" id="{96DFF97C-17FA-40E9-B8F2-CB1E0CB9838E}"/>
              </a:ext>
            </a:extLst>
          </p:cNvPr>
          <p:cNvSpPr>
            <a:spLocks noGrp="1"/>
          </p:cNvSpPr>
          <p:nvPr>
            <p:ph idx="1"/>
          </p:nvPr>
        </p:nvSpPr>
        <p:spPr/>
        <p:txBody>
          <a:bodyPr>
            <a:normAutofit/>
          </a:bodyPr>
          <a:lstStyle/>
          <a:p>
            <a:r>
              <a:rPr lang="en-US" sz="2800" b="0" i="0" dirty="0">
                <a:solidFill>
                  <a:schemeClr val="tx1"/>
                </a:solidFill>
                <a:effectLst/>
                <a:latin typeface="+mn-lt"/>
              </a:rPr>
              <a:t>Requires schools to select one of two standards of evidence, the </a:t>
            </a:r>
            <a:r>
              <a:rPr lang="en-US" sz="2800" b="1" i="0" dirty="0">
                <a:solidFill>
                  <a:schemeClr val="tx1"/>
                </a:solidFill>
                <a:effectLst/>
                <a:latin typeface="+mn-lt"/>
              </a:rPr>
              <a:t>preponderance of the evidence standard </a:t>
            </a:r>
            <a:r>
              <a:rPr lang="en-US" sz="2800" b="0" i="0" dirty="0">
                <a:solidFill>
                  <a:schemeClr val="tx1"/>
                </a:solidFill>
                <a:effectLst/>
                <a:latin typeface="+mn-lt"/>
              </a:rPr>
              <a:t>or the </a:t>
            </a:r>
            <a:r>
              <a:rPr lang="en-US" sz="2800" b="1" i="0" dirty="0">
                <a:solidFill>
                  <a:schemeClr val="tx1"/>
                </a:solidFill>
                <a:effectLst/>
                <a:latin typeface="+mn-lt"/>
              </a:rPr>
              <a:t>clear and convincing evidence standard</a:t>
            </a:r>
            <a:r>
              <a:rPr lang="en-US" sz="2800" b="0" i="0" dirty="0">
                <a:solidFill>
                  <a:schemeClr val="tx1"/>
                </a:solidFill>
                <a:effectLst/>
                <a:latin typeface="+mn-lt"/>
              </a:rPr>
              <a:t>, and to apply the selected standard evenly to proceedings for all students and employees, including faculty</a:t>
            </a:r>
          </a:p>
          <a:p>
            <a:pPr algn="l" fontAlgn="base">
              <a:buFont typeface="Arial" panose="020B0604020202020204" pitchFamily="34" charset="0"/>
              <a:buChar char="•"/>
            </a:pPr>
            <a:r>
              <a:rPr lang="en-US" sz="2800" b="0" i="0" dirty="0">
                <a:solidFill>
                  <a:schemeClr val="tx1"/>
                </a:solidFill>
                <a:effectLst/>
                <a:latin typeface="+mn-lt"/>
              </a:rPr>
              <a:t>To protect younger students, </a:t>
            </a:r>
            <a:r>
              <a:rPr lang="en-US" sz="2800" b="1" i="0" dirty="0">
                <a:solidFill>
                  <a:schemeClr val="tx1"/>
                </a:solidFill>
                <a:effectLst/>
                <a:latin typeface="+mn-lt"/>
              </a:rPr>
              <a:t>K-12 schools must respond promptly when </a:t>
            </a:r>
            <a:r>
              <a:rPr lang="en-US" sz="2800" b="1" i="1" dirty="0">
                <a:solidFill>
                  <a:schemeClr val="tx1"/>
                </a:solidFill>
                <a:effectLst/>
                <a:latin typeface="+mn-lt"/>
              </a:rPr>
              <a:t>any </a:t>
            </a:r>
            <a:r>
              <a:rPr lang="en-US" sz="2800" b="1" i="0" dirty="0">
                <a:solidFill>
                  <a:schemeClr val="tx1"/>
                </a:solidFill>
                <a:effectLst/>
                <a:latin typeface="+mn-lt"/>
              </a:rPr>
              <a:t>school employee</a:t>
            </a:r>
            <a:r>
              <a:rPr lang="en-US" sz="2800" b="0" i="0" dirty="0">
                <a:solidFill>
                  <a:schemeClr val="tx1"/>
                </a:solidFill>
                <a:effectLst/>
                <a:latin typeface="+mn-lt"/>
              </a:rPr>
              <a:t> has notice of sexual harassment, including sexual assault. </a:t>
            </a:r>
            <a:r>
              <a:rPr lang="en-US" sz="2800" b="0" i="1" dirty="0">
                <a:solidFill>
                  <a:schemeClr val="tx1"/>
                </a:solidFill>
                <a:effectLst/>
                <a:latin typeface="+mn-lt"/>
              </a:rPr>
              <a:t>(</a:t>
            </a:r>
            <a:r>
              <a:rPr lang="en-US" sz="2800" b="1" i="1" dirty="0">
                <a:solidFill>
                  <a:schemeClr val="tx1"/>
                </a:solidFill>
                <a:effectLst/>
                <a:latin typeface="+mn-lt"/>
              </a:rPr>
              <a:t>dual enrolled students</a:t>
            </a:r>
            <a:r>
              <a:rPr lang="en-US" sz="2800" b="0" i="1" dirty="0">
                <a:solidFill>
                  <a:schemeClr val="tx1"/>
                </a:solidFill>
                <a:effectLst/>
                <a:latin typeface="+mn-lt"/>
              </a:rPr>
              <a:t>)</a:t>
            </a:r>
          </a:p>
          <a:p>
            <a:pPr algn="l" fontAlgn="base">
              <a:buFont typeface="Arial" panose="020B0604020202020204" pitchFamily="34" charset="0"/>
              <a:buChar char="•"/>
            </a:pPr>
            <a:endParaRPr lang="en-US" sz="2400" b="0" i="1" dirty="0">
              <a:solidFill>
                <a:srgbClr val="343C47"/>
              </a:solidFill>
              <a:effectLst/>
              <a:latin typeface="inherit"/>
            </a:endParaRPr>
          </a:p>
          <a:p>
            <a:pPr algn="l">
              <a:buFont typeface="Arial" panose="020B0604020202020204" pitchFamily="34" charset="0"/>
              <a:buChar char="•"/>
            </a:pPr>
            <a:endParaRPr lang="en-US" sz="2400" b="0" i="0" dirty="0">
              <a:solidFill>
                <a:srgbClr val="030A13"/>
              </a:solidFill>
              <a:effectLst/>
              <a:latin typeface="Helvetica Neue"/>
            </a:endParaRPr>
          </a:p>
          <a:p>
            <a:pPr algn="l">
              <a:buFont typeface="Arial" panose="020B0604020202020204" pitchFamily="34" charset="0"/>
              <a:buChar char="•"/>
            </a:pPr>
            <a:endParaRPr lang="en-US" sz="3200" b="0" i="0" dirty="0">
              <a:solidFill>
                <a:srgbClr val="030A13"/>
              </a:solidFill>
              <a:effectLst/>
              <a:latin typeface="Helvetica Neue"/>
            </a:endParaRPr>
          </a:p>
          <a:p>
            <a:endParaRPr lang="en-US" sz="3200" b="0" i="0" dirty="0">
              <a:solidFill>
                <a:srgbClr val="030A13"/>
              </a:solidFill>
              <a:effectLst/>
              <a:latin typeface="Helvetica Neue"/>
            </a:endParaRPr>
          </a:p>
          <a:p>
            <a:endParaRPr lang="en-US" dirty="0"/>
          </a:p>
        </p:txBody>
      </p:sp>
    </p:spTree>
    <p:extLst>
      <p:ext uri="{BB962C8B-B14F-4D97-AF65-F5344CB8AC3E}">
        <p14:creationId xmlns:p14="http://schemas.microsoft.com/office/powerpoint/2010/main" val="273899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D0CD4-AFF1-4B1B-8E2B-843FFF748E39}"/>
              </a:ext>
            </a:extLst>
          </p:cNvPr>
          <p:cNvSpPr>
            <a:spLocks noGrp="1"/>
          </p:cNvSpPr>
          <p:nvPr>
            <p:ph type="title"/>
          </p:nvPr>
        </p:nvSpPr>
        <p:spPr/>
        <p:txBody>
          <a:bodyPr/>
          <a:lstStyle/>
          <a:p>
            <a:r>
              <a:rPr lang="en-US" dirty="0"/>
              <a:t>Pregnant or Parenting-Title IX</a:t>
            </a:r>
          </a:p>
        </p:txBody>
      </p:sp>
      <p:sp>
        <p:nvSpPr>
          <p:cNvPr id="3" name="Content Placeholder 2">
            <a:extLst>
              <a:ext uri="{FF2B5EF4-FFF2-40B4-BE49-F238E27FC236}">
                <a16:creationId xmlns:a16="http://schemas.microsoft.com/office/drawing/2014/main" id="{775368AA-F693-46B7-B234-03D264A13DAC}"/>
              </a:ext>
            </a:extLst>
          </p:cNvPr>
          <p:cNvSpPr>
            <a:spLocks noGrp="1"/>
          </p:cNvSpPr>
          <p:nvPr>
            <p:ph idx="1"/>
          </p:nvPr>
        </p:nvSpPr>
        <p:spPr/>
        <p:txBody>
          <a:bodyPr>
            <a:normAutofit fontScale="47500" lnSpcReduction="20000"/>
          </a:bodyPr>
          <a:lstStyle/>
          <a:p>
            <a:pPr algn="l">
              <a:buFont typeface="Courier New" panose="02070309020205020404" pitchFamily="49" charset="0"/>
              <a:buChar char="o"/>
            </a:pPr>
            <a:r>
              <a:rPr lang="en-US" sz="4200" b="1" i="0" dirty="0">
                <a:solidFill>
                  <a:srgbClr val="030A13"/>
                </a:solidFill>
                <a:effectLst/>
                <a:latin typeface="+mn-lt"/>
              </a:rPr>
              <a:t>Allow a student to continue participating in classes and extracurricular activities </a:t>
            </a:r>
            <a:r>
              <a:rPr lang="en-US" sz="4200" b="0" i="0" dirty="0">
                <a:solidFill>
                  <a:srgbClr val="030A13"/>
                </a:solidFill>
                <a:effectLst/>
                <a:latin typeface="+mn-lt"/>
              </a:rPr>
              <a:t>even though they are pregnant. </a:t>
            </a:r>
            <a:endParaRPr lang="en-US" sz="4200" u="sng" dirty="0">
              <a:solidFill>
                <a:srgbClr val="030A13"/>
              </a:solidFill>
              <a:latin typeface="+mn-lt"/>
            </a:endParaRPr>
          </a:p>
          <a:p>
            <a:pPr algn="l">
              <a:buFont typeface="Courier New" panose="02070309020205020404" pitchFamily="49" charset="0"/>
              <a:buChar char="o"/>
            </a:pPr>
            <a:r>
              <a:rPr lang="en-US" sz="4200" b="1" dirty="0">
                <a:solidFill>
                  <a:srgbClr val="030A13"/>
                </a:solidFill>
                <a:latin typeface="+mn-lt"/>
              </a:rPr>
              <a:t>E</a:t>
            </a:r>
            <a:r>
              <a:rPr lang="en-US" sz="4200" b="1" i="0" dirty="0">
                <a:solidFill>
                  <a:srgbClr val="030A13"/>
                </a:solidFill>
                <a:effectLst/>
                <a:latin typeface="+mn-lt"/>
              </a:rPr>
              <a:t>xcuse absences </a:t>
            </a:r>
            <a:r>
              <a:rPr lang="en-US" sz="4200" b="0" i="0" dirty="0">
                <a:solidFill>
                  <a:srgbClr val="030A13"/>
                </a:solidFill>
                <a:effectLst/>
                <a:latin typeface="+mn-lt"/>
              </a:rPr>
              <a:t>due to pregnancy or childbirth for as long as the doctor says it is necessary.</a:t>
            </a:r>
          </a:p>
          <a:p>
            <a:pPr algn="l">
              <a:buFont typeface="Courier New" panose="02070309020205020404" pitchFamily="49" charset="0"/>
              <a:buChar char="o"/>
            </a:pPr>
            <a:r>
              <a:rPr lang="en-US" sz="4200" b="1" i="0" dirty="0">
                <a:solidFill>
                  <a:srgbClr val="030A13"/>
                </a:solidFill>
                <a:effectLst/>
                <a:latin typeface="+mn-lt"/>
              </a:rPr>
              <a:t>Allow student to return </a:t>
            </a:r>
            <a:r>
              <a:rPr lang="en-US" sz="4200" b="0" i="0" dirty="0">
                <a:solidFill>
                  <a:srgbClr val="030A13"/>
                </a:solidFill>
                <a:effectLst/>
                <a:latin typeface="+mn-lt"/>
              </a:rPr>
              <a:t>to the same academic and extracurricular status as before medical leave began, which should include giving the student the opportunity to </a:t>
            </a:r>
            <a:r>
              <a:rPr lang="en-US" sz="4200" b="1" i="0" dirty="0">
                <a:solidFill>
                  <a:srgbClr val="030A13"/>
                </a:solidFill>
                <a:effectLst/>
                <a:latin typeface="+mn-lt"/>
              </a:rPr>
              <a:t>make up any work missed while out.</a:t>
            </a:r>
          </a:p>
          <a:p>
            <a:pPr algn="l">
              <a:buFont typeface="Courier New" panose="02070309020205020404" pitchFamily="49" charset="0"/>
              <a:buChar char="o"/>
            </a:pPr>
            <a:r>
              <a:rPr lang="en-US" sz="4200" b="1" i="0" dirty="0">
                <a:solidFill>
                  <a:srgbClr val="030A13"/>
                </a:solidFill>
                <a:effectLst/>
                <a:latin typeface="+mn-lt"/>
              </a:rPr>
              <a:t>Ensure that teachers understand the Title IX requirements related to excused absences/medical leave. </a:t>
            </a:r>
            <a:r>
              <a:rPr lang="en-US" sz="4200" dirty="0">
                <a:solidFill>
                  <a:srgbClr val="030A13"/>
                </a:solidFill>
                <a:latin typeface="+mn-lt"/>
              </a:rPr>
              <a:t>A </a:t>
            </a:r>
            <a:r>
              <a:rPr lang="en-US" sz="4200" b="0" i="0" dirty="0">
                <a:solidFill>
                  <a:srgbClr val="030A13"/>
                </a:solidFill>
                <a:effectLst/>
                <a:latin typeface="+mn-lt"/>
              </a:rPr>
              <a:t>teacher may not refuse to allow a student to submit work after a deadline that’s missed because of pregnancy or childbirth. </a:t>
            </a:r>
          </a:p>
          <a:p>
            <a:pPr algn="l">
              <a:buFont typeface="Courier New" panose="02070309020205020404" pitchFamily="49" charset="0"/>
              <a:buChar char="o"/>
            </a:pPr>
            <a:r>
              <a:rPr lang="en-US" sz="4200" b="0" i="0" dirty="0">
                <a:solidFill>
                  <a:srgbClr val="030A13"/>
                </a:solidFill>
                <a:effectLst/>
                <a:latin typeface="+mn-lt"/>
              </a:rPr>
              <a:t>If a teacher’s grading is based in part on class participation or attendance and a student missed class because of pregnancy or childbirth, the student </a:t>
            </a:r>
            <a:r>
              <a:rPr lang="en-US" sz="4200" b="1" i="0" dirty="0">
                <a:solidFill>
                  <a:srgbClr val="030A13"/>
                </a:solidFill>
                <a:effectLst/>
                <a:latin typeface="+mn-lt"/>
              </a:rPr>
              <a:t>should be allowed to make up the participation or attendance</a:t>
            </a:r>
            <a:r>
              <a:rPr lang="en-US" sz="4200" b="0" i="0" dirty="0">
                <a:solidFill>
                  <a:srgbClr val="030A13"/>
                </a:solidFill>
                <a:effectLst/>
                <a:latin typeface="+mn-lt"/>
              </a:rPr>
              <a:t>.</a:t>
            </a:r>
          </a:p>
          <a:p>
            <a:endParaRPr lang="en-US" dirty="0"/>
          </a:p>
        </p:txBody>
      </p:sp>
    </p:spTree>
    <p:extLst>
      <p:ext uri="{BB962C8B-B14F-4D97-AF65-F5344CB8AC3E}">
        <p14:creationId xmlns:p14="http://schemas.microsoft.com/office/powerpoint/2010/main" val="2852364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335B0-0F08-4955-B483-F8ED20A13D10}"/>
              </a:ext>
            </a:extLst>
          </p:cNvPr>
          <p:cNvSpPr>
            <a:spLocks noGrp="1"/>
          </p:cNvSpPr>
          <p:nvPr>
            <p:ph type="title"/>
          </p:nvPr>
        </p:nvSpPr>
        <p:spPr>
          <a:xfrm>
            <a:off x="200967" y="328932"/>
            <a:ext cx="8218670" cy="984228"/>
          </a:xfrm>
        </p:spPr>
        <p:txBody>
          <a:bodyPr/>
          <a:lstStyle/>
          <a:p>
            <a:r>
              <a:rPr lang="en-US" dirty="0"/>
              <a:t>Title IX - Covers</a:t>
            </a:r>
          </a:p>
        </p:txBody>
      </p:sp>
      <p:sp>
        <p:nvSpPr>
          <p:cNvPr id="3" name="Content Placeholder 2">
            <a:extLst>
              <a:ext uri="{FF2B5EF4-FFF2-40B4-BE49-F238E27FC236}">
                <a16:creationId xmlns:a16="http://schemas.microsoft.com/office/drawing/2014/main" id="{D64C3FAE-50ED-4CD4-A595-A0E9650674AF}"/>
              </a:ext>
            </a:extLst>
          </p:cNvPr>
          <p:cNvSpPr>
            <a:spLocks noGrp="1"/>
          </p:cNvSpPr>
          <p:nvPr>
            <p:ph idx="1"/>
          </p:nvPr>
        </p:nvSpPr>
        <p:spPr/>
        <p:txBody>
          <a:bodyPr>
            <a:normAutofit/>
          </a:bodyPr>
          <a:lstStyle/>
          <a:p>
            <a:endParaRPr lang="en-US" dirty="0"/>
          </a:p>
        </p:txBody>
      </p:sp>
      <p:graphicFrame>
        <p:nvGraphicFramePr>
          <p:cNvPr id="4" name="Table 3">
            <a:extLst>
              <a:ext uri="{FF2B5EF4-FFF2-40B4-BE49-F238E27FC236}">
                <a16:creationId xmlns:a16="http://schemas.microsoft.com/office/drawing/2014/main" id="{65318850-46A3-45D1-B9C7-DE8AA70C5853}"/>
              </a:ext>
            </a:extLst>
          </p:cNvPr>
          <p:cNvGraphicFramePr>
            <a:graphicFrameLocks noGrp="1"/>
          </p:cNvGraphicFramePr>
          <p:nvPr>
            <p:extLst>
              <p:ext uri="{D42A27DB-BD31-4B8C-83A1-F6EECF244321}">
                <p14:modId xmlns:p14="http://schemas.microsoft.com/office/powerpoint/2010/main" val="2846662813"/>
              </p:ext>
            </p:extLst>
          </p:nvPr>
        </p:nvGraphicFramePr>
        <p:xfrm>
          <a:off x="200967" y="1460342"/>
          <a:ext cx="8671730" cy="4964244"/>
        </p:xfrm>
        <a:graphic>
          <a:graphicData uri="http://schemas.openxmlformats.org/drawingml/2006/table">
            <a:tbl>
              <a:tblPr firstRow="1" firstCol="1" bandRow="1">
                <a:tableStyleId>{5C22544A-7EE6-4342-B048-85BDC9FD1C3A}</a:tableStyleId>
              </a:tblPr>
              <a:tblGrid>
                <a:gridCol w="4335865">
                  <a:extLst>
                    <a:ext uri="{9D8B030D-6E8A-4147-A177-3AD203B41FA5}">
                      <a16:colId xmlns:a16="http://schemas.microsoft.com/office/drawing/2014/main" val="682996036"/>
                    </a:ext>
                  </a:extLst>
                </a:gridCol>
                <a:gridCol w="4335865">
                  <a:extLst>
                    <a:ext uri="{9D8B030D-6E8A-4147-A177-3AD203B41FA5}">
                      <a16:colId xmlns:a16="http://schemas.microsoft.com/office/drawing/2014/main" val="749895571"/>
                    </a:ext>
                  </a:extLst>
                </a:gridCol>
              </a:tblGrid>
              <a:tr h="1148954">
                <a:tc gridSpan="2">
                  <a:txBody>
                    <a:bodyPr/>
                    <a:lstStyle/>
                    <a:p>
                      <a:pPr marL="0" marR="0">
                        <a:lnSpc>
                          <a:spcPct val="107000"/>
                        </a:lnSpc>
                        <a:spcBef>
                          <a:spcPts val="0"/>
                        </a:spcBef>
                        <a:spcAft>
                          <a:spcPts val="0"/>
                        </a:spcAft>
                      </a:pPr>
                      <a:r>
                        <a:rPr lang="en-US" sz="2000" dirty="0">
                          <a:effectLst/>
                        </a:rPr>
                        <a:t>The new law address only the “Big Five” offenses of sexual harassment, sexual assault, dating violence, domestic violence, and stalking.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hMerge="1">
                  <a:txBody>
                    <a:bodyPr/>
                    <a:lstStyle/>
                    <a:p>
                      <a:endParaRPr lang="en-US"/>
                    </a:p>
                  </a:txBody>
                  <a:tcPr/>
                </a:tc>
                <a:extLst>
                  <a:ext uri="{0D108BD9-81ED-4DB2-BD59-A6C34878D82A}">
                    <a16:rowId xmlns:a16="http://schemas.microsoft.com/office/drawing/2014/main" val="4005082735"/>
                  </a:ext>
                </a:extLst>
              </a:tr>
              <a:tr h="381529">
                <a:tc>
                  <a:txBody>
                    <a:bodyPr/>
                    <a:lstStyle/>
                    <a:p>
                      <a:pPr marL="0" marR="0">
                        <a:lnSpc>
                          <a:spcPct val="107000"/>
                        </a:lnSpc>
                        <a:spcBef>
                          <a:spcPts val="0"/>
                        </a:spcBef>
                        <a:spcAft>
                          <a:spcPts val="0"/>
                        </a:spcAft>
                      </a:pPr>
                      <a:r>
                        <a:rPr lang="en-US" sz="1100" dirty="0">
                          <a:effectLst/>
                        </a:rPr>
                        <a:t>Student- Prohibit Discrimination</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0" marR="0">
                        <a:lnSpc>
                          <a:spcPct val="107000"/>
                        </a:lnSpc>
                        <a:spcBef>
                          <a:spcPts val="0"/>
                        </a:spcBef>
                        <a:spcAft>
                          <a:spcPts val="0"/>
                        </a:spcAft>
                      </a:pPr>
                      <a:r>
                        <a:rPr lang="en-US" sz="1100">
                          <a:effectLst/>
                        </a:rPr>
                        <a:t>Employment- Prohibit Discrimination </a:t>
                      </a:r>
                    </a:p>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3716032655"/>
                  </a:ext>
                </a:extLst>
              </a:tr>
              <a:tr h="381529">
                <a:tc>
                  <a:txBody>
                    <a:bodyPr/>
                    <a:lstStyle/>
                    <a:p>
                      <a:pPr marL="0" marR="0" algn="l">
                        <a:lnSpc>
                          <a:spcPct val="107000"/>
                        </a:lnSpc>
                        <a:spcBef>
                          <a:spcPts val="0"/>
                        </a:spcBef>
                        <a:spcAft>
                          <a:spcPts val="0"/>
                        </a:spcAft>
                      </a:pPr>
                      <a:r>
                        <a:rPr lang="en-US" sz="1100" dirty="0">
                          <a:effectLst/>
                        </a:rPr>
                        <a:t>Admission and recruitment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Employment</a:t>
                      </a:r>
                    </a:p>
                    <a:p>
                      <a:pPr marL="45720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2603708593"/>
                  </a:ext>
                </a:extLst>
              </a:tr>
              <a:tr h="381529">
                <a:tc>
                  <a:txBody>
                    <a:bodyPr/>
                    <a:lstStyle/>
                    <a:p>
                      <a:pPr marL="0" marR="0" algn="l">
                        <a:lnSpc>
                          <a:spcPct val="107000"/>
                        </a:lnSpc>
                        <a:spcBef>
                          <a:spcPts val="0"/>
                        </a:spcBef>
                        <a:spcAft>
                          <a:spcPts val="0"/>
                        </a:spcAft>
                      </a:pPr>
                      <a:r>
                        <a:rPr lang="en-US" sz="1100" dirty="0">
                          <a:effectLst/>
                        </a:rPr>
                        <a:t>Education programs or activities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Recruitment</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710563840"/>
                  </a:ext>
                </a:extLst>
              </a:tr>
              <a:tr h="381529">
                <a:tc>
                  <a:txBody>
                    <a:bodyPr/>
                    <a:lstStyle/>
                    <a:p>
                      <a:pPr marL="0" marR="0" algn="l">
                        <a:lnSpc>
                          <a:spcPct val="107000"/>
                        </a:lnSpc>
                        <a:spcBef>
                          <a:spcPts val="0"/>
                        </a:spcBef>
                        <a:spcAft>
                          <a:spcPts val="0"/>
                        </a:spcAft>
                      </a:pPr>
                      <a:r>
                        <a:rPr lang="en-US" sz="1100">
                          <a:effectLst/>
                        </a:rPr>
                        <a:t>Housing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Compensation</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3979483128"/>
                  </a:ext>
                </a:extLst>
              </a:tr>
              <a:tr h="381529">
                <a:tc>
                  <a:txBody>
                    <a:bodyPr/>
                    <a:lstStyle/>
                    <a:p>
                      <a:pPr marL="0" marR="0" algn="l">
                        <a:lnSpc>
                          <a:spcPct val="107000"/>
                        </a:lnSpc>
                        <a:spcBef>
                          <a:spcPts val="0"/>
                        </a:spcBef>
                        <a:spcAft>
                          <a:spcPts val="0"/>
                        </a:spcAft>
                      </a:pPr>
                      <a:r>
                        <a:rPr lang="en-US" sz="1100">
                          <a:effectLst/>
                        </a:rPr>
                        <a:t>Facilities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Job Classification</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636537281"/>
                  </a:ext>
                </a:extLst>
              </a:tr>
              <a:tr h="381529">
                <a:tc>
                  <a:txBody>
                    <a:bodyPr/>
                    <a:lstStyle/>
                    <a:p>
                      <a:pPr marL="0" marR="0" algn="l">
                        <a:lnSpc>
                          <a:spcPct val="107000"/>
                        </a:lnSpc>
                        <a:spcBef>
                          <a:spcPts val="0"/>
                        </a:spcBef>
                        <a:spcAft>
                          <a:spcPts val="0"/>
                        </a:spcAft>
                      </a:pPr>
                      <a:r>
                        <a:rPr lang="en-US" sz="1100">
                          <a:effectLst/>
                        </a:rPr>
                        <a:t>Counseling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Fringe Benefits</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1379175946"/>
                  </a:ext>
                </a:extLst>
              </a:tr>
              <a:tr h="381529">
                <a:tc>
                  <a:txBody>
                    <a:bodyPr/>
                    <a:lstStyle/>
                    <a:p>
                      <a:pPr marL="0" marR="0" algn="l">
                        <a:lnSpc>
                          <a:spcPct val="107000"/>
                        </a:lnSpc>
                        <a:spcBef>
                          <a:spcPts val="0"/>
                        </a:spcBef>
                        <a:spcAft>
                          <a:spcPts val="0"/>
                        </a:spcAft>
                      </a:pPr>
                      <a:r>
                        <a:rPr lang="en-US" sz="1100">
                          <a:effectLst/>
                        </a:rPr>
                        <a:t>Financial and employment assistance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Martial or parental status</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3485478040"/>
                  </a:ext>
                </a:extLst>
              </a:tr>
              <a:tr h="381529">
                <a:tc>
                  <a:txBody>
                    <a:bodyPr/>
                    <a:lstStyle/>
                    <a:p>
                      <a:pPr marL="0" marR="0" algn="l">
                        <a:lnSpc>
                          <a:spcPct val="107000"/>
                        </a:lnSpc>
                        <a:spcBef>
                          <a:spcPts val="0"/>
                        </a:spcBef>
                        <a:spcAft>
                          <a:spcPts val="0"/>
                        </a:spcAft>
                      </a:pPr>
                      <a:r>
                        <a:rPr lang="en-US" sz="1100">
                          <a:effectLst/>
                        </a:rPr>
                        <a:t>Health insurance and benefits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Advertising</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111659587"/>
                  </a:ext>
                </a:extLst>
              </a:tr>
              <a:tr h="381529">
                <a:tc>
                  <a:txBody>
                    <a:bodyPr/>
                    <a:lstStyle/>
                    <a:p>
                      <a:pPr marL="0" marR="0" algn="l">
                        <a:lnSpc>
                          <a:spcPct val="107000"/>
                        </a:lnSpc>
                        <a:spcBef>
                          <a:spcPts val="0"/>
                        </a:spcBef>
                        <a:spcAft>
                          <a:spcPts val="0"/>
                        </a:spcAft>
                      </a:pPr>
                      <a:r>
                        <a:rPr lang="en-US" sz="1100">
                          <a:effectLst/>
                        </a:rPr>
                        <a:t>Marital or parental status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Pre-employment inquiries</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198576459"/>
                  </a:ext>
                </a:extLst>
              </a:tr>
              <a:tr h="381529">
                <a:tc>
                  <a:txBody>
                    <a:bodyPr/>
                    <a:lstStyle/>
                    <a:p>
                      <a:pPr marL="0" marR="0" algn="l">
                        <a:lnSpc>
                          <a:spcPct val="107000"/>
                        </a:lnSpc>
                        <a:spcBef>
                          <a:spcPts val="0"/>
                        </a:spcBef>
                        <a:spcAft>
                          <a:spcPts val="0"/>
                        </a:spcAft>
                      </a:pPr>
                      <a:r>
                        <a:rPr lang="en-US" sz="1100">
                          <a:effectLst/>
                        </a:rPr>
                        <a:t>Athletics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tc>
                  <a:txBody>
                    <a:bodyPr/>
                    <a:lstStyle/>
                    <a:p>
                      <a:pPr marL="457200" marR="0" algn="l">
                        <a:lnSpc>
                          <a:spcPct val="107000"/>
                        </a:lnSpc>
                        <a:spcBef>
                          <a:spcPts val="0"/>
                        </a:spcBef>
                        <a:spcAft>
                          <a:spcPts val="0"/>
                        </a:spcAft>
                      </a:pPr>
                      <a:r>
                        <a:rPr lang="en-US" sz="1100" dirty="0">
                          <a:effectLst/>
                        </a:rPr>
                        <a:t>Employment criteria</a:t>
                      </a:r>
                    </a:p>
                    <a:p>
                      <a:pPr marL="0" marR="0" algn="l">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7819" marR="67819" marT="0" marB="0"/>
                </a:tc>
                <a:extLst>
                  <a:ext uri="{0D108BD9-81ED-4DB2-BD59-A6C34878D82A}">
                    <a16:rowId xmlns:a16="http://schemas.microsoft.com/office/drawing/2014/main" val="3535343059"/>
                  </a:ext>
                </a:extLst>
              </a:tr>
            </a:tbl>
          </a:graphicData>
        </a:graphic>
      </p:graphicFrame>
    </p:spTree>
    <p:extLst>
      <p:ext uri="{BB962C8B-B14F-4D97-AF65-F5344CB8AC3E}">
        <p14:creationId xmlns:p14="http://schemas.microsoft.com/office/powerpoint/2010/main" val="3503965866"/>
      </p:ext>
    </p:extLst>
  </p:cSld>
  <p:clrMapOvr>
    <a:masterClrMapping/>
  </p:clrMapOvr>
</p:sld>
</file>

<file path=ppt/theme/theme1.xml><?xml version="1.0" encoding="utf-8"?>
<a:theme xmlns:a="http://schemas.openxmlformats.org/drawingml/2006/main" name="ACCS">
  <a:themeElements>
    <a:clrScheme name="ACCS">
      <a:dk1>
        <a:sysClr val="windowText" lastClr="000000"/>
      </a:dk1>
      <a:lt1>
        <a:sysClr val="window" lastClr="FFFFFF"/>
      </a:lt1>
      <a:dk2>
        <a:srgbClr val="595959"/>
      </a:dk2>
      <a:lt2>
        <a:srgbClr val="D8D8D8"/>
      </a:lt2>
      <a:accent1>
        <a:srgbClr val="C41230"/>
      </a:accent1>
      <a:accent2>
        <a:srgbClr val="FAC8D1"/>
      </a:accent2>
      <a:accent3>
        <a:srgbClr val="F592A3"/>
      </a:accent3>
      <a:accent4>
        <a:srgbClr val="F2F2F2"/>
      </a:accent4>
      <a:accent5>
        <a:srgbClr val="9B9B9B"/>
      </a:accent5>
      <a:accent6>
        <a:srgbClr val="A5A5A5"/>
      </a:accent6>
      <a:hlink>
        <a:srgbClr val="C41230"/>
      </a:hlink>
      <a:folHlink>
        <a:srgbClr val="FFFFFF"/>
      </a:folHlink>
    </a:clrScheme>
    <a:fontScheme name="ACCS">
      <a:majorFont>
        <a:latin typeface="Franklin Gothic Medium Cond"/>
        <a:ea typeface=""/>
        <a:cs typeface=""/>
      </a:majorFont>
      <a:minorFont>
        <a:latin typeface="Mercury"/>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CCS Master without 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ACC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ACCS Master without 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1BF6168DF5C742A0A4F1C860BA03B7" ma:contentTypeVersion="4" ma:contentTypeDescription="Create a new document." ma:contentTypeScope="" ma:versionID="a2838b12816e2eb51a2819fc0e0e8143">
  <xsd:schema xmlns:xsd="http://www.w3.org/2001/XMLSchema" xmlns:xs="http://www.w3.org/2001/XMLSchema" xmlns:p="http://schemas.microsoft.com/office/2006/metadata/properties" xmlns:ns3="50f709f1-682e-4046-b989-0059bbcf703b" targetNamespace="http://schemas.microsoft.com/office/2006/metadata/properties" ma:root="true" ma:fieldsID="d245c65bd3fe193c054b04260017f165" ns3:_="">
    <xsd:import namespace="50f709f1-682e-4046-b989-0059bbcf703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f709f1-682e-4046-b989-0059bbcf70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FF87F8F-DAFD-41B0-8DDA-4CB0A56C0A3C}">
  <ds:schemaRefs>
    <ds:schemaRef ds:uri="http://schemas.microsoft.com/sharepoint/v3/contenttype/forms"/>
  </ds:schemaRefs>
</ds:datastoreItem>
</file>

<file path=customXml/itemProps2.xml><?xml version="1.0" encoding="utf-8"?>
<ds:datastoreItem xmlns:ds="http://schemas.openxmlformats.org/officeDocument/2006/customXml" ds:itemID="{6ED35FF7-AA75-4144-B7D1-E5A92FAC8ED3}">
  <ds:schemaRefs>
    <ds:schemaRef ds:uri="http://schemas.openxmlformats.org/package/2006/metadata/core-properties"/>
    <ds:schemaRef ds:uri="http://purl.org/dc/dcmitype/"/>
    <ds:schemaRef ds:uri="http://www.w3.org/XML/1998/namespace"/>
    <ds:schemaRef ds:uri="http://schemas.microsoft.com/office/infopath/2007/PartnerControls"/>
    <ds:schemaRef ds:uri="http://purl.org/dc/terms/"/>
    <ds:schemaRef ds:uri="http://schemas.microsoft.com/office/2006/documentManagement/types"/>
    <ds:schemaRef ds:uri="http://purl.org/dc/elements/1.1/"/>
    <ds:schemaRef ds:uri="50f709f1-682e-4046-b989-0059bbcf703b"/>
    <ds:schemaRef ds:uri="http://schemas.microsoft.com/office/2006/metadata/properties"/>
  </ds:schemaRefs>
</ds:datastoreItem>
</file>

<file path=customXml/itemProps3.xml><?xml version="1.0" encoding="utf-8"?>
<ds:datastoreItem xmlns:ds="http://schemas.openxmlformats.org/officeDocument/2006/customXml" ds:itemID="{3658B6C5-1566-4BBF-9D91-F0D59E00C7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f709f1-682e-4046-b989-0059bbcf70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ACCS_Theme</Template>
  <TotalTime>80208</TotalTime>
  <Words>3437</Words>
  <Application>Microsoft Office PowerPoint</Application>
  <PresentationFormat>On-screen Show (4:3)</PresentationFormat>
  <Paragraphs>273</Paragraphs>
  <Slides>51</Slides>
  <Notes>35</Notes>
  <HiddenSlides>0</HiddenSlides>
  <MMClips>1</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51</vt:i4>
      </vt:variant>
    </vt:vector>
  </HeadingPairs>
  <TitlesOfParts>
    <vt:vector size="66" baseType="lpstr">
      <vt:lpstr>Arial</vt:lpstr>
      <vt:lpstr>Calibri</vt:lpstr>
      <vt:lpstr>Courier New</vt:lpstr>
      <vt:lpstr>Franklin Gothic Medium Cond</vt:lpstr>
      <vt:lpstr>Helvetica Neue</vt:lpstr>
      <vt:lpstr>inherit</vt:lpstr>
      <vt:lpstr>Mercury</vt:lpstr>
      <vt:lpstr>Montserrat</vt:lpstr>
      <vt:lpstr>Open Sans</vt:lpstr>
      <vt:lpstr>Symbol</vt:lpstr>
      <vt:lpstr>Times New Roman</vt:lpstr>
      <vt:lpstr>ACCS</vt:lpstr>
      <vt:lpstr>ACCS Master without Watermark</vt:lpstr>
      <vt:lpstr>1_ACCS</vt:lpstr>
      <vt:lpstr>1_ACCS Master without Watermark</vt:lpstr>
      <vt:lpstr>Title IX Training Overview</vt:lpstr>
      <vt:lpstr>Meeting Overview</vt:lpstr>
      <vt:lpstr>Title IX</vt:lpstr>
      <vt:lpstr>Title IX- Key Provisions </vt:lpstr>
      <vt:lpstr>Title IX- Key Provisions </vt:lpstr>
      <vt:lpstr>Title IX- Key Provisions </vt:lpstr>
      <vt:lpstr>Title IX- Key Provisions </vt:lpstr>
      <vt:lpstr>Pregnant or Parenting-Title IX</vt:lpstr>
      <vt:lpstr>Title IX - Covers</vt:lpstr>
      <vt:lpstr>NCAA Tournament- Gym Comparison </vt:lpstr>
      <vt:lpstr>NCAA Tournament-Title IX </vt:lpstr>
      <vt:lpstr>CASE STUDY REVIEW</vt:lpstr>
      <vt:lpstr>Case Study </vt:lpstr>
      <vt:lpstr>ATIXA- CASE STUDY</vt:lpstr>
      <vt:lpstr>ATIXA-VERDICT</vt:lpstr>
      <vt:lpstr>ATIXA- CASE STUDY</vt:lpstr>
      <vt:lpstr>ATIXA-VERDICT</vt:lpstr>
      <vt:lpstr>CLERY</vt:lpstr>
      <vt:lpstr>What Is Clery?</vt:lpstr>
      <vt:lpstr>Clery Update </vt:lpstr>
      <vt:lpstr>Clery Update- Advisors </vt:lpstr>
      <vt:lpstr>Clery- Jurisdiction </vt:lpstr>
      <vt:lpstr>Clery- Reporting Obligations </vt:lpstr>
      <vt:lpstr>Clery update (cont.)</vt:lpstr>
      <vt:lpstr>Clery- Settlements  </vt:lpstr>
      <vt:lpstr>New Administration </vt:lpstr>
      <vt:lpstr> Possible Changes- New Administration  </vt:lpstr>
      <vt:lpstr>Possible Changes- New Administration</vt:lpstr>
      <vt:lpstr>Possible Changes- New Administration</vt:lpstr>
      <vt:lpstr>Title IX Changes- Timeline </vt:lpstr>
      <vt:lpstr>Title IX- Case Review   </vt:lpstr>
      <vt:lpstr>Lawsuit- University of Nebraska-Lincoln </vt:lpstr>
      <vt:lpstr>Lawsuit- UNL (continued)</vt:lpstr>
      <vt:lpstr>Lawsuit- UNL (continued)</vt:lpstr>
      <vt:lpstr>Lawsuit- UNL- Title IX Office Response </vt:lpstr>
      <vt:lpstr>Lawsuit- UNL- Title IX Office Response </vt:lpstr>
      <vt:lpstr>Cost of Non-Compliance </vt:lpstr>
      <vt:lpstr>ACCS- Title IX Training  </vt:lpstr>
      <vt:lpstr>Institutional Compliance Solutions </vt:lpstr>
      <vt:lpstr>Training Overview </vt:lpstr>
      <vt:lpstr>Training Overview (continued)</vt:lpstr>
      <vt:lpstr> Title IX Training </vt:lpstr>
      <vt:lpstr> Title IX Coordinator- Description </vt:lpstr>
      <vt:lpstr>Title IX Investigator-Description</vt:lpstr>
      <vt:lpstr>Decision Maker-Description</vt:lpstr>
      <vt:lpstr>Appellate Decision Maker-Description</vt:lpstr>
      <vt:lpstr>Advisor-Description</vt:lpstr>
      <vt:lpstr>Informal Resolution Facilitator </vt:lpstr>
      <vt:lpstr>Resources </vt:lpstr>
      <vt:lpstr>PowerPoint Presentation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Shawra Rainer</dc:creator>
  <cp:lastModifiedBy>Shawra Rainer</cp:lastModifiedBy>
  <cp:revision>78</cp:revision>
  <dcterms:created xsi:type="dcterms:W3CDTF">2020-11-19T14:51:49Z</dcterms:created>
  <dcterms:modified xsi:type="dcterms:W3CDTF">2021-04-23T13:56:10Z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0x0101006A1BF6168DF5C742A0A4F1C860BA03B7</vt:lpwstr>
  </property>
</Properties>
</file>