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57" r:id="rId4"/>
    <p:sldId id="276" r:id="rId5"/>
    <p:sldId id="277" r:id="rId6"/>
    <p:sldId id="278" r:id="rId7"/>
    <p:sldId id="279" r:id="rId8"/>
    <p:sldId id="280" r:id="rId9"/>
    <p:sldId id="258" r:id="rId10"/>
    <p:sldId id="282" r:id="rId11"/>
    <p:sldId id="259" r:id="rId12"/>
    <p:sldId id="260" r:id="rId13"/>
    <p:sldId id="261" r:id="rId14"/>
    <p:sldId id="262" r:id="rId15"/>
    <p:sldId id="287" r:id="rId16"/>
    <p:sldId id="263" r:id="rId17"/>
    <p:sldId id="266" r:id="rId18"/>
    <p:sldId id="265" r:id="rId19"/>
    <p:sldId id="267" r:id="rId20"/>
    <p:sldId id="283" r:id="rId21"/>
    <p:sldId id="268" r:id="rId22"/>
    <p:sldId id="284" r:id="rId23"/>
    <p:sldId id="269" r:id="rId24"/>
    <p:sldId id="285" r:id="rId25"/>
    <p:sldId id="286" r:id="rId26"/>
    <p:sldId id="272" r:id="rId27"/>
    <p:sldId id="273" r:id="rId28"/>
    <p:sldId id="274" r:id="rId29"/>
    <p:sldId id="270" r:id="rId30"/>
    <p:sldId id="275" r:id="rId31"/>
    <p:sldId id="27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90" d="100"/>
          <a:sy n="90" d="100"/>
        </p:scale>
        <p:origin x="16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chary Kelley" userId="e686440a-f3b8-4fea-8fca-9e441260f41d" providerId="ADAL" clId="{1CB7DB3A-7DD0-4B9C-94A0-66523B1E2F61}"/>
    <pc:docChg chg="modSld">
      <pc:chgData name="Zachary Kelley" userId="e686440a-f3b8-4fea-8fca-9e441260f41d" providerId="ADAL" clId="{1CB7DB3A-7DD0-4B9C-94A0-66523B1E2F61}" dt="2024-08-20T17:30:03.764" v="60" actId="404"/>
      <pc:docMkLst>
        <pc:docMk/>
      </pc:docMkLst>
      <pc:sldChg chg="modSp mod">
        <pc:chgData name="Zachary Kelley" userId="e686440a-f3b8-4fea-8fca-9e441260f41d" providerId="ADAL" clId="{1CB7DB3A-7DD0-4B9C-94A0-66523B1E2F61}" dt="2024-08-20T17:30:03.764" v="60" actId="404"/>
        <pc:sldMkLst>
          <pc:docMk/>
          <pc:sldMk cId="1037068801" sldId="256"/>
        </pc:sldMkLst>
        <pc:spChg chg="mod">
          <ac:chgData name="Zachary Kelley" userId="e686440a-f3b8-4fea-8fca-9e441260f41d" providerId="ADAL" clId="{1CB7DB3A-7DD0-4B9C-94A0-66523B1E2F61}" dt="2024-08-20T17:29:41.453" v="4" actId="403"/>
          <ac:spMkLst>
            <pc:docMk/>
            <pc:sldMk cId="1037068801" sldId="256"/>
            <ac:spMk id="2" creationId="{09911AC9-22C2-4E15-B38E-3A19149E8C65}"/>
          </ac:spMkLst>
        </pc:spChg>
        <pc:spChg chg="mod">
          <ac:chgData name="Zachary Kelley" userId="e686440a-f3b8-4fea-8fca-9e441260f41d" providerId="ADAL" clId="{1CB7DB3A-7DD0-4B9C-94A0-66523B1E2F61}" dt="2024-08-20T17:30:03.764" v="60" actId="404"/>
          <ac:spMkLst>
            <pc:docMk/>
            <pc:sldMk cId="1037068801" sldId="256"/>
            <ac:spMk id="3" creationId="{F71FB696-DE3F-45CB-8145-F165F4E973A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9E7AC-9A57-4C02-9753-571FCCC98B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17D03A-7537-40A8-B76E-4A8A3A4484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2F3016-E4C5-4178-A25B-80BD2BD98017}"/>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5" name="Footer Placeholder 4">
            <a:extLst>
              <a:ext uri="{FF2B5EF4-FFF2-40B4-BE49-F238E27FC236}">
                <a16:creationId xmlns:a16="http://schemas.microsoft.com/office/drawing/2014/main" id="{6C5A08D6-4126-440A-A7EE-790BEF8192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517645-5CEC-462E-ABB5-B3D77ABD659E}"/>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2222245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7B073-0003-4204-A1DC-91DCA65865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A19EE6-27C5-4C74-8897-7281A66C8AB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77E1E0-38DB-434A-A297-E8E4A3AC72DA}"/>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5" name="Footer Placeholder 4">
            <a:extLst>
              <a:ext uri="{FF2B5EF4-FFF2-40B4-BE49-F238E27FC236}">
                <a16:creationId xmlns:a16="http://schemas.microsoft.com/office/drawing/2014/main" id="{FBEE3972-6877-4B49-ACEC-14B1FB8F7A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F96DF8-464A-40E1-817E-94BA8BA03716}"/>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406627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E3E562-1139-4402-AB75-11D54B4861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8BC96B-92C1-4E0F-99B9-E81E08B3EAF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BBBE7A-A0A9-47D7-9569-4C2BA1D7C03B}"/>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5" name="Footer Placeholder 4">
            <a:extLst>
              <a:ext uri="{FF2B5EF4-FFF2-40B4-BE49-F238E27FC236}">
                <a16:creationId xmlns:a16="http://schemas.microsoft.com/office/drawing/2014/main" id="{9FC5C844-09C4-4C40-94F7-408459788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6C5E1B-41FB-42E8-A27F-410127530C44}"/>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505803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F8AEA-612C-4C7B-A8C9-F9C9DB5E4C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E68E21-FE03-4EB7-AD47-A4DF97B2E21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E9CB9C-1F79-405D-A5B2-CFAB4CB5E020}"/>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5" name="Footer Placeholder 4">
            <a:extLst>
              <a:ext uri="{FF2B5EF4-FFF2-40B4-BE49-F238E27FC236}">
                <a16:creationId xmlns:a16="http://schemas.microsoft.com/office/drawing/2014/main" id="{F1A61062-7988-43D6-8FAC-27E094DD48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A2198C-A670-4F5B-AB09-3913CFB05BF6}"/>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3765873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D99E3-E1DA-433B-878A-4391C65E12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C58362-F392-4446-9B65-0E84252121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38A06F0-80F7-4529-9275-8967DE207072}"/>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5" name="Footer Placeholder 4">
            <a:extLst>
              <a:ext uri="{FF2B5EF4-FFF2-40B4-BE49-F238E27FC236}">
                <a16:creationId xmlns:a16="http://schemas.microsoft.com/office/drawing/2014/main" id="{DC7EB637-8903-47CF-BDE3-3458E488FA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2F754E-55CC-4C96-8A3C-89C989C6A371}"/>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261601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A895C-B7C9-4231-A113-E24F026C3E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538315-240F-48DA-99B2-0107618DD3B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A1B25C-32BC-4558-9130-1783BD740E0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4A857D-DAC2-41B0-9EA3-0B1746D8A78E}"/>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6" name="Footer Placeholder 5">
            <a:extLst>
              <a:ext uri="{FF2B5EF4-FFF2-40B4-BE49-F238E27FC236}">
                <a16:creationId xmlns:a16="http://schemas.microsoft.com/office/drawing/2014/main" id="{D403C6A4-0D06-4AD5-84D7-D723360780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93AD46-F03A-4237-90D7-6903DF444326}"/>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425033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36A52-EBC6-49C2-AEA4-412961EBD9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0A1F9E-E6A6-463D-97FB-0870FC0BB4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5CBCD10-6A25-4654-A7C0-9E3E91B7C7C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45FC9F-3A33-4273-9F6F-DD7A002E3B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2D4C213-8698-4B2D-88C7-8411C577FEC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2C0F2B-5063-422B-B650-06D1DC8C53C5}"/>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8" name="Footer Placeholder 7">
            <a:extLst>
              <a:ext uri="{FF2B5EF4-FFF2-40B4-BE49-F238E27FC236}">
                <a16:creationId xmlns:a16="http://schemas.microsoft.com/office/drawing/2014/main" id="{EC7DED8E-F2C8-42E3-AE63-0C65251F51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033ADA-140C-4D17-BE3A-37349CFAF392}"/>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1012151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0A5F5-6F2C-43A0-B887-8EC20ECEA1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DE91D2-F7EA-48EF-9F40-69469C3A609D}"/>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4" name="Footer Placeholder 3">
            <a:extLst>
              <a:ext uri="{FF2B5EF4-FFF2-40B4-BE49-F238E27FC236}">
                <a16:creationId xmlns:a16="http://schemas.microsoft.com/office/drawing/2014/main" id="{C6DE0BCE-F126-47ED-BA02-7A5DDD970F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0D2647-5B9D-448B-A5B9-2E5E16A4FFC6}"/>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1739089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F07109-CCD4-459C-B074-614E6C898C5F}"/>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3" name="Footer Placeholder 2">
            <a:extLst>
              <a:ext uri="{FF2B5EF4-FFF2-40B4-BE49-F238E27FC236}">
                <a16:creationId xmlns:a16="http://schemas.microsoft.com/office/drawing/2014/main" id="{5D9AD5E8-6EEF-40F9-92DF-C68876935A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F7FAFE-4388-4674-9F41-947A7E7F4D2F}"/>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73126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63F07-91FC-4A87-8341-944A88F52D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84FAEF-5ADF-4DE4-B3E5-E2AC40E260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B2CC29-001B-4CF2-B9B7-CDBB50682B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EEBF4C1-DBB6-4145-A275-73210848811E}"/>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6" name="Footer Placeholder 5">
            <a:extLst>
              <a:ext uri="{FF2B5EF4-FFF2-40B4-BE49-F238E27FC236}">
                <a16:creationId xmlns:a16="http://schemas.microsoft.com/office/drawing/2014/main" id="{43F11A28-66AD-4700-9564-962A32D969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246A92-6DA7-4DEC-87AF-F86138F2FFB5}"/>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1464223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526A3-26C1-4683-A197-E54E123FCC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1B614E-7674-4170-A810-670B502F26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9C3B6B-140F-4F83-A1AC-D9E5CEA47C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93FC67F-A320-4355-BC26-3853FE1FE3AE}"/>
              </a:ext>
            </a:extLst>
          </p:cNvPr>
          <p:cNvSpPr>
            <a:spLocks noGrp="1"/>
          </p:cNvSpPr>
          <p:nvPr>
            <p:ph type="dt" sz="half" idx="10"/>
          </p:nvPr>
        </p:nvSpPr>
        <p:spPr/>
        <p:txBody>
          <a:bodyPr/>
          <a:lstStyle/>
          <a:p>
            <a:fld id="{3B3CDB02-C57F-40C7-917F-365AFA5BD5B1}" type="datetimeFigureOut">
              <a:rPr lang="en-US" smtClean="0"/>
              <a:t>8/20/2024</a:t>
            </a:fld>
            <a:endParaRPr lang="en-US"/>
          </a:p>
        </p:txBody>
      </p:sp>
      <p:sp>
        <p:nvSpPr>
          <p:cNvPr id="6" name="Footer Placeholder 5">
            <a:extLst>
              <a:ext uri="{FF2B5EF4-FFF2-40B4-BE49-F238E27FC236}">
                <a16:creationId xmlns:a16="http://schemas.microsoft.com/office/drawing/2014/main" id="{40D7B4ED-AF22-4B06-8B12-2F2EF1EBB6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68CCC3-AD16-4968-981A-457D721F0218}"/>
              </a:ext>
            </a:extLst>
          </p:cNvPr>
          <p:cNvSpPr>
            <a:spLocks noGrp="1"/>
          </p:cNvSpPr>
          <p:nvPr>
            <p:ph type="sldNum" sz="quarter" idx="12"/>
          </p:nvPr>
        </p:nvSpPr>
        <p:spPr/>
        <p:txBody>
          <a:bodyPr/>
          <a:lstStyle/>
          <a:p>
            <a:fld id="{B359B262-2016-4091-8EF8-DAAB0FF9E25D}" type="slidenum">
              <a:rPr lang="en-US" smtClean="0"/>
              <a:t>‹#›</a:t>
            </a:fld>
            <a:endParaRPr lang="en-US"/>
          </a:p>
        </p:txBody>
      </p:sp>
    </p:spTree>
    <p:extLst>
      <p:ext uri="{BB962C8B-B14F-4D97-AF65-F5344CB8AC3E}">
        <p14:creationId xmlns:p14="http://schemas.microsoft.com/office/powerpoint/2010/main" val="78259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696233-E918-4B1C-8213-13E6ED2B9E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FBA81B-6F79-44CD-A02F-C6EAD1C1E8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1F0CCD-61E0-4AA0-AE4C-0E836DE18C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CDB02-C57F-40C7-917F-365AFA5BD5B1}" type="datetimeFigureOut">
              <a:rPr lang="en-US" smtClean="0"/>
              <a:t>8/20/2024</a:t>
            </a:fld>
            <a:endParaRPr lang="en-US"/>
          </a:p>
        </p:txBody>
      </p:sp>
      <p:sp>
        <p:nvSpPr>
          <p:cNvPr id="5" name="Footer Placeholder 4">
            <a:extLst>
              <a:ext uri="{FF2B5EF4-FFF2-40B4-BE49-F238E27FC236}">
                <a16:creationId xmlns:a16="http://schemas.microsoft.com/office/drawing/2014/main" id="{14937CD2-CD30-4ED6-9954-37D1158333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2FB614-CEF5-4E0F-9B68-8316B2E3AC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9B262-2016-4091-8EF8-DAAB0FF9E25D}" type="slidenum">
              <a:rPr lang="en-US" smtClean="0"/>
              <a:t>‹#›</a:t>
            </a:fld>
            <a:endParaRPr lang="en-US"/>
          </a:p>
        </p:txBody>
      </p:sp>
    </p:spTree>
    <p:extLst>
      <p:ext uri="{BB962C8B-B14F-4D97-AF65-F5344CB8AC3E}">
        <p14:creationId xmlns:p14="http://schemas.microsoft.com/office/powerpoint/2010/main" val="114109711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mailto:number@alabama.edu" TargetMode="External"/><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mailto:helpdesk@wallace.edu"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11AC9-22C2-4E15-B38E-3A19149E8C65}"/>
              </a:ext>
            </a:extLst>
          </p:cNvPr>
          <p:cNvSpPr>
            <a:spLocks noGrp="1"/>
          </p:cNvSpPr>
          <p:nvPr>
            <p:ph type="ctrTitle"/>
          </p:nvPr>
        </p:nvSpPr>
        <p:spPr/>
        <p:txBody>
          <a:bodyPr>
            <a:normAutofit/>
          </a:bodyPr>
          <a:lstStyle/>
          <a:p>
            <a:r>
              <a:rPr lang="en-US" sz="7200" b="1" dirty="0"/>
              <a:t>WCC Technology &amp; Online Learning</a:t>
            </a:r>
          </a:p>
        </p:txBody>
      </p:sp>
      <p:sp>
        <p:nvSpPr>
          <p:cNvPr id="3" name="Subtitle 2">
            <a:extLst>
              <a:ext uri="{FF2B5EF4-FFF2-40B4-BE49-F238E27FC236}">
                <a16:creationId xmlns:a16="http://schemas.microsoft.com/office/drawing/2014/main" id="{F71FB696-DE3F-45CB-8145-F165F4E973A6}"/>
              </a:ext>
            </a:extLst>
          </p:cNvPr>
          <p:cNvSpPr>
            <a:spLocks noGrp="1"/>
          </p:cNvSpPr>
          <p:nvPr>
            <p:ph type="subTitle" idx="1"/>
          </p:nvPr>
        </p:nvSpPr>
        <p:spPr/>
        <p:txBody>
          <a:bodyPr/>
          <a:lstStyle/>
          <a:p>
            <a:endParaRPr lang="en-US" dirty="0"/>
          </a:p>
          <a:p>
            <a:r>
              <a:rPr lang="en-US" sz="3200" b="1" dirty="0"/>
              <a:t>Orientation 105: Orientation and Student Success </a:t>
            </a:r>
          </a:p>
          <a:p>
            <a:endParaRPr lang="en-US" dirty="0"/>
          </a:p>
        </p:txBody>
      </p:sp>
    </p:spTree>
    <p:extLst>
      <p:ext uri="{BB962C8B-B14F-4D97-AF65-F5344CB8AC3E}">
        <p14:creationId xmlns:p14="http://schemas.microsoft.com/office/powerpoint/2010/main" val="1037068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36A71-BA46-4E78-9223-686C3345582E}"/>
              </a:ext>
            </a:extLst>
          </p:cNvPr>
          <p:cNvSpPr>
            <a:spLocks noGrp="1"/>
          </p:cNvSpPr>
          <p:nvPr>
            <p:ph type="title"/>
          </p:nvPr>
        </p:nvSpPr>
        <p:spPr>
          <a:xfrm>
            <a:off x="662354" y="2396148"/>
            <a:ext cx="10515600" cy="1325563"/>
          </a:xfrm>
        </p:spPr>
        <p:txBody>
          <a:bodyPr/>
          <a:lstStyle/>
          <a:p>
            <a:pPr algn="ctr"/>
            <a:r>
              <a:rPr lang="en-US" dirty="0"/>
              <a:t>WCC Technology</a:t>
            </a:r>
          </a:p>
        </p:txBody>
      </p:sp>
    </p:spTree>
    <p:extLst>
      <p:ext uri="{BB962C8B-B14F-4D97-AF65-F5344CB8AC3E}">
        <p14:creationId xmlns:p14="http://schemas.microsoft.com/office/powerpoint/2010/main" val="467523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FBE96-2672-48B5-8E85-09458BB69912}"/>
              </a:ext>
            </a:extLst>
          </p:cNvPr>
          <p:cNvSpPr>
            <a:spLocks noGrp="1"/>
          </p:cNvSpPr>
          <p:nvPr>
            <p:ph type="ctrTitle"/>
          </p:nvPr>
        </p:nvSpPr>
        <p:spPr>
          <a:xfrm>
            <a:off x="1524000" y="406400"/>
            <a:ext cx="9144000" cy="1348509"/>
          </a:xfrm>
        </p:spPr>
        <p:txBody>
          <a:bodyPr>
            <a:normAutofit/>
          </a:bodyPr>
          <a:lstStyle/>
          <a:p>
            <a:r>
              <a:rPr lang="en-US" sz="4400" dirty="0"/>
              <a:t>What is My WCC Experience?</a:t>
            </a:r>
          </a:p>
        </p:txBody>
      </p:sp>
      <p:sp>
        <p:nvSpPr>
          <p:cNvPr id="3" name="Subtitle 2">
            <a:extLst>
              <a:ext uri="{FF2B5EF4-FFF2-40B4-BE49-F238E27FC236}">
                <a16:creationId xmlns:a16="http://schemas.microsoft.com/office/drawing/2014/main" id="{01915B52-CFED-426B-9EA4-C569616C0408}"/>
              </a:ext>
            </a:extLst>
          </p:cNvPr>
          <p:cNvSpPr>
            <a:spLocks noGrp="1"/>
          </p:cNvSpPr>
          <p:nvPr>
            <p:ph type="subTitle" idx="1"/>
          </p:nvPr>
        </p:nvSpPr>
        <p:spPr>
          <a:xfrm>
            <a:off x="304800" y="1754909"/>
            <a:ext cx="11887200" cy="5103091"/>
          </a:xfrm>
        </p:spPr>
        <p:txBody>
          <a:bodyPr>
            <a:normAutofit/>
          </a:bodyPr>
          <a:lstStyle/>
          <a:p>
            <a:pPr algn="l"/>
            <a:r>
              <a:rPr lang="en-US" dirty="0"/>
              <a:t>Students can access student registration (when available and view:</a:t>
            </a:r>
          </a:p>
          <a:p>
            <a:pPr marL="342900" indent="-342900" algn="l">
              <a:buFont typeface="Arial" panose="020B0604020202020204" pitchFamily="34" charset="0"/>
              <a:buChar char="•"/>
            </a:pPr>
            <a:r>
              <a:rPr lang="en-US" dirty="0"/>
              <a:t>Your current courses</a:t>
            </a:r>
          </a:p>
          <a:p>
            <a:pPr marL="342900" indent="-342900" algn="l">
              <a:buFont typeface="Arial" panose="020B0604020202020204" pitchFamily="34" charset="0"/>
              <a:buChar char="•"/>
            </a:pPr>
            <a:r>
              <a:rPr lang="en-US" dirty="0"/>
              <a:t>Your grades and GPA</a:t>
            </a:r>
          </a:p>
          <a:p>
            <a:pPr marL="342900" indent="-342900" algn="l">
              <a:buFont typeface="Arial" panose="020B0604020202020204" pitchFamily="34" charset="0"/>
              <a:buChar char="•"/>
            </a:pPr>
            <a:r>
              <a:rPr lang="en-US" dirty="0"/>
              <a:t>Your Degree Plan</a:t>
            </a:r>
          </a:p>
          <a:p>
            <a:pPr marL="342900" indent="-342900" algn="l">
              <a:buFont typeface="Arial" panose="020B0604020202020204" pitchFamily="34" charset="0"/>
              <a:buChar char="•"/>
            </a:pPr>
            <a:r>
              <a:rPr lang="en-US" dirty="0"/>
              <a:t>Your Current Schedule</a:t>
            </a:r>
          </a:p>
          <a:p>
            <a:pPr marL="342900" indent="-342900" algn="l">
              <a:buFont typeface="Arial" panose="020B0604020202020204" pitchFamily="34" charset="0"/>
              <a:buChar char="•"/>
            </a:pPr>
            <a:r>
              <a:rPr lang="en-US" dirty="0"/>
              <a:t>Access your Canvas courses</a:t>
            </a:r>
          </a:p>
          <a:p>
            <a:pPr marL="342900" indent="-342900" algn="l">
              <a:buFont typeface="Arial" panose="020B0604020202020204" pitchFamily="34" charset="0"/>
              <a:buChar char="•"/>
            </a:pPr>
            <a:r>
              <a:rPr lang="en-US" dirty="0"/>
              <a:t>Contact Advisement</a:t>
            </a:r>
          </a:p>
          <a:p>
            <a:pPr marL="342900" indent="-342900" algn="l">
              <a:buFont typeface="Arial" panose="020B0604020202020204" pitchFamily="34" charset="0"/>
              <a:buChar char="•"/>
            </a:pPr>
            <a:r>
              <a:rPr lang="en-US" dirty="0"/>
              <a:t>View your financial aid dashboard</a:t>
            </a:r>
          </a:p>
          <a:p>
            <a:pPr marL="342900" indent="-342900" algn="l">
              <a:buFont typeface="Arial" panose="020B0604020202020204" pitchFamily="34" charset="0"/>
              <a:buChar char="•"/>
            </a:pPr>
            <a:r>
              <a:rPr lang="en-US" dirty="0"/>
              <a:t>And much more</a:t>
            </a:r>
          </a:p>
        </p:txBody>
      </p:sp>
    </p:spTree>
    <p:extLst>
      <p:ext uri="{BB962C8B-B14F-4D97-AF65-F5344CB8AC3E}">
        <p14:creationId xmlns:p14="http://schemas.microsoft.com/office/powerpoint/2010/main" val="81218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3D1BE-0C97-42B7-9FB0-89D18EB283C1}"/>
              </a:ext>
            </a:extLst>
          </p:cNvPr>
          <p:cNvSpPr>
            <a:spLocks noGrp="1"/>
          </p:cNvSpPr>
          <p:nvPr>
            <p:ph type="ctrTitle"/>
          </p:nvPr>
        </p:nvSpPr>
        <p:spPr>
          <a:xfrm>
            <a:off x="1524000" y="272617"/>
            <a:ext cx="9144000" cy="1528474"/>
          </a:xfrm>
        </p:spPr>
        <p:txBody>
          <a:bodyPr>
            <a:normAutofit fontScale="90000"/>
          </a:bodyPr>
          <a:lstStyle/>
          <a:p>
            <a:r>
              <a:rPr lang="en-US" dirty="0"/>
              <a:t>How do I access My WCC Experience?</a:t>
            </a:r>
          </a:p>
        </p:txBody>
      </p:sp>
      <p:sp>
        <p:nvSpPr>
          <p:cNvPr id="3" name="Subtitle 2">
            <a:extLst>
              <a:ext uri="{FF2B5EF4-FFF2-40B4-BE49-F238E27FC236}">
                <a16:creationId xmlns:a16="http://schemas.microsoft.com/office/drawing/2014/main" id="{10BF04F0-3BC2-420B-A45F-00B5A2AAF2A6}"/>
              </a:ext>
            </a:extLst>
          </p:cNvPr>
          <p:cNvSpPr>
            <a:spLocks noGrp="1"/>
          </p:cNvSpPr>
          <p:nvPr>
            <p:ph type="subTitle" idx="1"/>
          </p:nvPr>
        </p:nvSpPr>
        <p:spPr>
          <a:xfrm>
            <a:off x="332509" y="1801091"/>
            <a:ext cx="11536217" cy="4682836"/>
          </a:xfrm>
        </p:spPr>
        <p:txBody>
          <a:bodyPr/>
          <a:lstStyle/>
          <a:p>
            <a:pPr algn="l"/>
            <a:r>
              <a:rPr lang="en-US" dirty="0"/>
              <a:t>In the address bar of your browser, type in Wallace.edu which will take you to the Wallace home page</a:t>
            </a:r>
          </a:p>
          <a:p>
            <a:pPr algn="l"/>
            <a:endParaRPr lang="en-US" dirty="0"/>
          </a:p>
        </p:txBody>
      </p:sp>
      <p:pic>
        <p:nvPicPr>
          <p:cNvPr id="4" name="Picture 3">
            <a:extLst>
              <a:ext uri="{FF2B5EF4-FFF2-40B4-BE49-F238E27FC236}">
                <a16:creationId xmlns:a16="http://schemas.microsoft.com/office/drawing/2014/main" id="{6880CE17-B29D-42A0-95C9-5E91F8291A87}"/>
              </a:ext>
            </a:extLst>
          </p:cNvPr>
          <p:cNvPicPr>
            <a:picLocks noChangeAspect="1"/>
          </p:cNvPicPr>
          <p:nvPr/>
        </p:nvPicPr>
        <p:blipFill>
          <a:blip r:embed="rId2"/>
          <a:stretch>
            <a:fillRect/>
          </a:stretch>
        </p:blipFill>
        <p:spPr>
          <a:xfrm>
            <a:off x="323274" y="2664305"/>
            <a:ext cx="11671398" cy="3727259"/>
          </a:xfrm>
          <a:prstGeom prst="rect">
            <a:avLst/>
          </a:prstGeom>
        </p:spPr>
      </p:pic>
    </p:spTree>
    <p:extLst>
      <p:ext uri="{BB962C8B-B14F-4D97-AF65-F5344CB8AC3E}">
        <p14:creationId xmlns:p14="http://schemas.microsoft.com/office/powerpoint/2010/main" val="4025537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1C499-EF1A-45EB-8D2A-735DFD565814}"/>
              </a:ext>
            </a:extLst>
          </p:cNvPr>
          <p:cNvSpPr>
            <a:spLocks noGrp="1"/>
          </p:cNvSpPr>
          <p:nvPr>
            <p:ph type="title"/>
          </p:nvPr>
        </p:nvSpPr>
        <p:spPr/>
        <p:txBody>
          <a:bodyPr/>
          <a:lstStyle/>
          <a:p>
            <a:r>
              <a:rPr lang="en-US" dirty="0"/>
              <a:t>Now click on the Campus Life and Resources Menu at the top of the Wallace Home Page</a:t>
            </a:r>
          </a:p>
        </p:txBody>
      </p:sp>
      <p:pic>
        <p:nvPicPr>
          <p:cNvPr id="3" name="Picture 2">
            <a:extLst>
              <a:ext uri="{FF2B5EF4-FFF2-40B4-BE49-F238E27FC236}">
                <a16:creationId xmlns:a16="http://schemas.microsoft.com/office/drawing/2014/main" id="{B5A34BA2-99A0-4E83-A214-C79B12A6AAAF}"/>
              </a:ext>
            </a:extLst>
          </p:cNvPr>
          <p:cNvPicPr>
            <a:picLocks noChangeAspect="1"/>
          </p:cNvPicPr>
          <p:nvPr/>
        </p:nvPicPr>
        <p:blipFill>
          <a:blip r:embed="rId2"/>
          <a:stretch>
            <a:fillRect/>
          </a:stretch>
        </p:blipFill>
        <p:spPr>
          <a:xfrm>
            <a:off x="4066891" y="2133418"/>
            <a:ext cx="4088817" cy="2610701"/>
          </a:xfrm>
          <a:prstGeom prst="rect">
            <a:avLst/>
          </a:prstGeom>
        </p:spPr>
      </p:pic>
      <p:sp>
        <p:nvSpPr>
          <p:cNvPr id="4" name="Arrow: Left 3">
            <a:extLst>
              <a:ext uri="{FF2B5EF4-FFF2-40B4-BE49-F238E27FC236}">
                <a16:creationId xmlns:a16="http://schemas.microsoft.com/office/drawing/2014/main" id="{4800C394-FABB-43CD-A526-7470F5C2700F}"/>
              </a:ext>
            </a:extLst>
          </p:cNvPr>
          <p:cNvSpPr/>
          <p:nvPr/>
        </p:nvSpPr>
        <p:spPr>
          <a:xfrm>
            <a:off x="6289964" y="4267200"/>
            <a:ext cx="1450109" cy="25861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1421748-40EE-4A4A-9B1B-9B9D5CB7086C}"/>
              </a:ext>
            </a:extLst>
          </p:cNvPr>
          <p:cNvSpPr txBox="1"/>
          <p:nvPr/>
        </p:nvSpPr>
        <p:spPr>
          <a:xfrm>
            <a:off x="1265382" y="5237018"/>
            <a:ext cx="10353963" cy="369332"/>
          </a:xfrm>
          <a:prstGeom prst="rect">
            <a:avLst/>
          </a:prstGeom>
          <a:noFill/>
        </p:spPr>
        <p:txBody>
          <a:bodyPr wrap="square" rtlCol="0">
            <a:spAutoFit/>
          </a:bodyPr>
          <a:lstStyle/>
          <a:p>
            <a:r>
              <a:rPr lang="en-US" dirty="0"/>
              <a:t>Once you click on Campus Life and Resources you will see the My WCC Experience Link</a:t>
            </a:r>
          </a:p>
        </p:txBody>
      </p:sp>
    </p:spTree>
    <p:extLst>
      <p:ext uri="{BB962C8B-B14F-4D97-AF65-F5344CB8AC3E}">
        <p14:creationId xmlns:p14="http://schemas.microsoft.com/office/powerpoint/2010/main" val="3137960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50259-C00A-4CE7-874D-925C3C05E5EE}"/>
              </a:ext>
            </a:extLst>
          </p:cNvPr>
          <p:cNvSpPr>
            <a:spLocks noGrp="1"/>
          </p:cNvSpPr>
          <p:nvPr>
            <p:ph type="title"/>
          </p:nvPr>
        </p:nvSpPr>
        <p:spPr>
          <a:xfrm>
            <a:off x="838200" y="0"/>
            <a:ext cx="10515600" cy="1325563"/>
          </a:xfrm>
        </p:spPr>
        <p:txBody>
          <a:bodyPr/>
          <a:lstStyle/>
          <a:p>
            <a:r>
              <a:rPr lang="en-US" dirty="0"/>
              <a:t>My WCC Experience</a:t>
            </a:r>
          </a:p>
        </p:txBody>
      </p:sp>
      <p:pic>
        <p:nvPicPr>
          <p:cNvPr id="3" name="Picture 2">
            <a:extLst>
              <a:ext uri="{FF2B5EF4-FFF2-40B4-BE49-F238E27FC236}">
                <a16:creationId xmlns:a16="http://schemas.microsoft.com/office/drawing/2014/main" id="{D16E0AC7-7DF1-453D-BD67-2DB85038DFCD}"/>
              </a:ext>
            </a:extLst>
          </p:cNvPr>
          <p:cNvPicPr>
            <a:picLocks noChangeAspect="1"/>
          </p:cNvPicPr>
          <p:nvPr/>
        </p:nvPicPr>
        <p:blipFill>
          <a:blip r:embed="rId2"/>
          <a:stretch>
            <a:fillRect/>
          </a:stretch>
        </p:blipFill>
        <p:spPr>
          <a:xfrm>
            <a:off x="1625838" y="1315029"/>
            <a:ext cx="8515690" cy="4633189"/>
          </a:xfrm>
          <a:prstGeom prst="rect">
            <a:avLst/>
          </a:prstGeom>
        </p:spPr>
      </p:pic>
      <p:sp>
        <p:nvSpPr>
          <p:cNvPr id="4" name="TextBox 3">
            <a:extLst>
              <a:ext uri="{FF2B5EF4-FFF2-40B4-BE49-F238E27FC236}">
                <a16:creationId xmlns:a16="http://schemas.microsoft.com/office/drawing/2014/main" id="{0AE8516E-1DDD-446C-9D0E-EB9E427DD27C}"/>
              </a:ext>
            </a:extLst>
          </p:cNvPr>
          <p:cNvSpPr txBox="1"/>
          <p:nvPr/>
        </p:nvSpPr>
        <p:spPr>
          <a:xfrm>
            <a:off x="905164" y="6262255"/>
            <a:ext cx="9384145" cy="461665"/>
          </a:xfrm>
          <a:prstGeom prst="rect">
            <a:avLst/>
          </a:prstGeom>
          <a:noFill/>
        </p:spPr>
        <p:txBody>
          <a:bodyPr wrap="square" rtlCol="0">
            <a:spAutoFit/>
          </a:bodyPr>
          <a:lstStyle/>
          <a:p>
            <a:r>
              <a:rPr lang="en-US" sz="2400" dirty="0"/>
              <a:t>Your WCC Experience Page will look similar to the one in the picture above</a:t>
            </a:r>
          </a:p>
        </p:txBody>
      </p:sp>
    </p:spTree>
    <p:extLst>
      <p:ext uri="{BB962C8B-B14F-4D97-AF65-F5344CB8AC3E}">
        <p14:creationId xmlns:p14="http://schemas.microsoft.com/office/powerpoint/2010/main" val="3830812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C393A-7E7B-4908-A193-C414EF2540E3}"/>
              </a:ext>
            </a:extLst>
          </p:cNvPr>
          <p:cNvSpPr>
            <a:spLocks noGrp="1"/>
          </p:cNvSpPr>
          <p:nvPr>
            <p:ph type="title"/>
          </p:nvPr>
        </p:nvSpPr>
        <p:spPr/>
        <p:txBody>
          <a:bodyPr>
            <a:normAutofit/>
          </a:bodyPr>
          <a:lstStyle/>
          <a:p>
            <a:r>
              <a:rPr lang="en-US" sz="3600" dirty="0"/>
              <a:t>What Can I Access from </a:t>
            </a:r>
            <a:r>
              <a:rPr lang="en-US" sz="3600" dirty="0" err="1"/>
              <a:t>MyWCC</a:t>
            </a:r>
            <a:r>
              <a:rPr lang="en-US" sz="3600" dirty="0"/>
              <a:t> Experience Account?</a:t>
            </a:r>
          </a:p>
        </p:txBody>
      </p:sp>
      <p:sp>
        <p:nvSpPr>
          <p:cNvPr id="3" name="TextBox 2">
            <a:extLst>
              <a:ext uri="{FF2B5EF4-FFF2-40B4-BE49-F238E27FC236}">
                <a16:creationId xmlns:a16="http://schemas.microsoft.com/office/drawing/2014/main" id="{4EE36A98-8068-4A50-94BE-74E908224291}"/>
              </a:ext>
            </a:extLst>
          </p:cNvPr>
          <p:cNvSpPr txBox="1"/>
          <p:nvPr/>
        </p:nvSpPr>
        <p:spPr>
          <a:xfrm>
            <a:off x="838200" y="1600201"/>
            <a:ext cx="10128738" cy="4524315"/>
          </a:xfrm>
          <a:prstGeom prst="rect">
            <a:avLst/>
          </a:prstGeom>
          <a:noFill/>
        </p:spPr>
        <p:txBody>
          <a:bodyPr wrap="square" rtlCol="0">
            <a:spAutoFit/>
          </a:bodyPr>
          <a:lstStyle/>
          <a:p>
            <a:pPr marL="285750" indent="-285750">
              <a:buFont typeface="Arial" panose="020B0604020202020204" pitchFamily="34" charset="0"/>
              <a:buChar char="•"/>
            </a:pPr>
            <a:r>
              <a:rPr lang="en-US" dirty="0"/>
              <a:t>Classes you are currently registered for</a:t>
            </a:r>
          </a:p>
          <a:p>
            <a:pPr marL="285750" indent="-285750">
              <a:buFont typeface="Arial" panose="020B0604020202020204" pitchFamily="34" charset="0"/>
              <a:buChar char="•"/>
            </a:pPr>
            <a:r>
              <a:rPr lang="en-US" dirty="0"/>
              <a:t>Current Class Schedule</a:t>
            </a:r>
          </a:p>
          <a:p>
            <a:pPr marL="285750" indent="-285750">
              <a:buFont typeface="Arial" panose="020B0604020202020204" pitchFamily="34" charset="0"/>
              <a:buChar char="•"/>
            </a:pPr>
            <a:r>
              <a:rPr lang="en-US" dirty="0"/>
              <a:t>Advisor</a:t>
            </a:r>
          </a:p>
          <a:p>
            <a:pPr marL="285750" indent="-285750">
              <a:buFont typeface="Arial" panose="020B0604020202020204" pitchFamily="34" charset="0"/>
              <a:buChar char="•"/>
            </a:pPr>
            <a:r>
              <a:rPr lang="en-US" dirty="0"/>
              <a:t>Schedule an appointment with your advisor</a:t>
            </a:r>
          </a:p>
          <a:p>
            <a:pPr marL="285750" indent="-285750">
              <a:buFont typeface="Arial" panose="020B0604020202020204" pitchFamily="34" charset="0"/>
              <a:buChar char="•"/>
            </a:pPr>
            <a:r>
              <a:rPr lang="en-US" dirty="0"/>
              <a:t>Degree Works</a:t>
            </a:r>
          </a:p>
          <a:p>
            <a:pPr marL="285750" indent="-285750">
              <a:buFont typeface="Arial" panose="020B0604020202020204" pitchFamily="34" charset="0"/>
              <a:buChar char="•"/>
            </a:pPr>
            <a:r>
              <a:rPr lang="en-US" dirty="0"/>
              <a:t>Financial Aid Information</a:t>
            </a:r>
          </a:p>
          <a:p>
            <a:pPr marL="285750" indent="-285750">
              <a:buFont typeface="Arial" panose="020B0604020202020204" pitchFamily="34" charset="0"/>
              <a:buChar char="•"/>
            </a:pPr>
            <a:r>
              <a:rPr lang="en-US" dirty="0"/>
              <a:t>Scholarship Information </a:t>
            </a:r>
          </a:p>
          <a:p>
            <a:pPr marL="285750" indent="-285750">
              <a:buFont typeface="Arial" panose="020B0604020202020204" pitchFamily="34" charset="0"/>
              <a:buChar char="•"/>
            </a:pPr>
            <a:r>
              <a:rPr lang="en-US" dirty="0"/>
              <a:t>Canvas</a:t>
            </a:r>
          </a:p>
          <a:p>
            <a:pPr marL="285750" indent="-285750">
              <a:buFont typeface="Arial" panose="020B0604020202020204" pitchFamily="34" charset="0"/>
              <a:buChar char="•"/>
            </a:pPr>
            <a:r>
              <a:rPr lang="en-US" dirty="0"/>
              <a:t>Wallace Email</a:t>
            </a:r>
          </a:p>
          <a:p>
            <a:pPr marL="285750" indent="-285750">
              <a:buFont typeface="Arial" panose="020B0604020202020204" pitchFamily="34" charset="0"/>
              <a:buChar char="•"/>
            </a:pPr>
            <a:r>
              <a:rPr lang="en-US" dirty="0"/>
              <a:t>Register for Future Classes</a:t>
            </a:r>
          </a:p>
          <a:p>
            <a:pPr marL="285750" indent="-285750">
              <a:buFont typeface="Arial" panose="020B0604020202020204" pitchFamily="34" charset="0"/>
              <a:buChar char="•"/>
            </a:pPr>
            <a:r>
              <a:rPr lang="en-US" dirty="0"/>
              <a:t>Learning Resources Center</a:t>
            </a:r>
          </a:p>
          <a:p>
            <a:pPr marL="285750" indent="-285750">
              <a:buFont typeface="Arial" panose="020B0604020202020204" pitchFamily="34" charset="0"/>
              <a:buChar char="•"/>
            </a:pPr>
            <a:r>
              <a:rPr lang="en-US" dirty="0"/>
              <a:t>Writing Center</a:t>
            </a:r>
          </a:p>
          <a:p>
            <a:pPr marL="285750" indent="-285750">
              <a:buFont typeface="Arial" panose="020B0604020202020204" pitchFamily="34" charset="0"/>
              <a:buChar char="•"/>
            </a:pPr>
            <a:r>
              <a:rPr lang="en-US" dirty="0"/>
              <a:t>Math Lab</a:t>
            </a:r>
          </a:p>
          <a:p>
            <a:pPr marL="285750" indent="-285750">
              <a:buFont typeface="Arial" panose="020B0604020202020204" pitchFamily="34" charset="0"/>
              <a:buChar char="•"/>
            </a:pPr>
            <a:r>
              <a:rPr lang="en-US" dirty="0"/>
              <a:t>Wallace Books +</a:t>
            </a:r>
          </a:p>
          <a:p>
            <a:pPr marL="285750" indent="-285750">
              <a:buFont typeface="Arial" panose="020B0604020202020204" pitchFamily="34" charset="0"/>
              <a:buChar char="•"/>
            </a:pPr>
            <a:r>
              <a:rPr lang="en-US" dirty="0"/>
              <a:t>Technology (ITS) Helpdesk</a:t>
            </a:r>
          </a:p>
          <a:p>
            <a:endParaRPr lang="en-US" dirty="0"/>
          </a:p>
        </p:txBody>
      </p:sp>
    </p:spTree>
    <p:extLst>
      <p:ext uri="{BB962C8B-B14F-4D97-AF65-F5344CB8AC3E}">
        <p14:creationId xmlns:p14="http://schemas.microsoft.com/office/powerpoint/2010/main" val="3974099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38F0A-C7AB-4B44-A126-EEF9DA5F1A30}"/>
              </a:ext>
            </a:extLst>
          </p:cNvPr>
          <p:cNvSpPr>
            <a:spLocks noGrp="1"/>
          </p:cNvSpPr>
          <p:nvPr>
            <p:ph type="title"/>
          </p:nvPr>
        </p:nvSpPr>
        <p:spPr/>
        <p:txBody>
          <a:bodyPr/>
          <a:lstStyle/>
          <a:p>
            <a:r>
              <a:rPr lang="en-US" dirty="0"/>
              <a:t>How do I access my WCC Email Account?</a:t>
            </a:r>
          </a:p>
        </p:txBody>
      </p:sp>
      <p:pic>
        <p:nvPicPr>
          <p:cNvPr id="3" name="Picture 2">
            <a:extLst>
              <a:ext uri="{FF2B5EF4-FFF2-40B4-BE49-F238E27FC236}">
                <a16:creationId xmlns:a16="http://schemas.microsoft.com/office/drawing/2014/main" id="{73017594-ECCB-4B7D-894B-B21387B49067}"/>
              </a:ext>
            </a:extLst>
          </p:cNvPr>
          <p:cNvPicPr>
            <a:picLocks noChangeAspect="1"/>
          </p:cNvPicPr>
          <p:nvPr/>
        </p:nvPicPr>
        <p:blipFill>
          <a:blip r:embed="rId2"/>
          <a:stretch>
            <a:fillRect/>
          </a:stretch>
        </p:blipFill>
        <p:spPr>
          <a:xfrm>
            <a:off x="2666521" y="1529866"/>
            <a:ext cx="6858957" cy="2800741"/>
          </a:xfrm>
          <a:prstGeom prst="rect">
            <a:avLst/>
          </a:prstGeom>
        </p:spPr>
      </p:pic>
      <p:sp>
        <p:nvSpPr>
          <p:cNvPr id="4" name="Arrow: Left 3">
            <a:extLst>
              <a:ext uri="{FF2B5EF4-FFF2-40B4-BE49-F238E27FC236}">
                <a16:creationId xmlns:a16="http://schemas.microsoft.com/office/drawing/2014/main" id="{F7F2F387-0025-4870-815C-3C597210323E}"/>
              </a:ext>
            </a:extLst>
          </p:cNvPr>
          <p:cNvSpPr/>
          <p:nvPr/>
        </p:nvSpPr>
        <p:spPr>
          <a:xfrm>
            <a:off x="8957202" y="2350463"/>
            <a:ext cx="988291" cy="1939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Left 4">
            <a:extLst>
              <a:ext uri="{FF2B5EF4-FFF2-40B4-BE49-F238E27FC236}">
                <a16:creationId xmlns:a16="http://schemas.microsoft.com/office/drawing/2014/main" id="{5D1921F6-43BF-44CC-B5BE-9951E4D68D2D}"/>
              </a:ext>
            </a:extLst>
          </p:cNvPr>
          <p:cNvSpPr/>
          <p:nvPr/>
        </p:nvSpPr>
        <p:spPr>
          <a:xfrm>
            <a:off x="3980873" y="3106882"/>
            <a:ext cx="1468582" cy="21474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23102CF-7E37-40FD-A08E-8404674C00AE}"/>
              </a:ext>
            </a:extLst>
          </p:cNvPr>
          <p:cNvSpPr txBox="1"/>
          <p:nvPr/>
        </p:nvSpPr>
        <p:spPr>
          <a:xfrm>
            <a:off x="905164" y="4572000"/>
            <a:ext cx="10104581" cy="1200329"/>
          </a:xfrm>
          <a:prstGeom prst="rect">
            <a:avLst/>
          </a:prstGeom>
          <a:noFill/>
        </p:spPr>
        <p:txBody>
          <a:bodyPr wrap="square" rtlCol="0">
            <a:spAutoFit/>
          </a:bodyPr>
          <a:lstStyle/>
          <a:p>
            <a:r>
              <a:rPr lang="en-US" dirty="0"/>
              <a:t>All active students at WCC have a student email account.</a:t>
            </a:r>
          </a:p>
          <a:p>
            <a:endParaRPr lang="en-US" dirty="0"/>
          </a:p>
          <a:p>
            <a:r>
              <a:rPr lang="en-US" dirty="0"/>
              <a:t>Click “Wallace Email” under the Campus Life and Resources dropdown menu or “I Am A Current Student, followed by Wallace Email.</a:t>
            </a:r>
          </a:p>
        </p:txBody>
      </p:sp>
    </p:spTree>
    <p:extLst>
      <p:ext uri="{BB962C8B-B14F-4D97-AF65-F5344CB8AC3E}">
        <p14:creationId xmlns:p14="http://schemas.microsoft.com/office/powerpoint/2010/main" val="3869432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B71B6-9A7C-48CF-87D5-7D25B282FA81}"/>
              </a:ext>
            </a:extLst>
          </p:cNvPr>
          <p:cNvSpPr>
            <a:spLocks noGrp="1"/>
          </p:cNvSpPr>
          <p:nvPr>
            <p:ph type="title"/>
          </p:nvPr>
        </p:nvSpPr>
        <p:spPr/>
        <p:txBody>
          <a:bodyPr/>
          <a:lstStyle/>
          <a:p>
            <a:r>
              <a:rPr lang="en-US" dirty="0"/>
              <a:t>Microsoft Office 365</a:t>
            </a:r>
            <a:br>
              <a:rPr lang="en-US" dirty="0"/>
            </a:br>
            <a:endParaRPr lang="en-US" dirty="0"/>
          </a:p>
        </p:txBody>
      </p:sp>
      <p:sp>
        <p:nvSpPr>
          <p:cNvPr id="3" name="TextBox 2">
            <a:extLst>
              <a:ext uri="{FF2B5EF4-FFF2-40B4-BE49-F238E27FC236}">
                <a16:creationId xmlns:a16="http://schemas.microsoft.com/office/drawing/2014/main" id="{D9953E22-DA79-4AE5-AA43-76E63E11AE30}"/>
              </a:ext>
            </a:extLst>
          </p:cNvPr>
          <p:cNvSpPr txBox="1"/>
          <p:nvPr/>
        </p:nvSpPr>
        <p:spPr>
          <a:xfrm>
            <a:off x="655782" y="1246909"/>
            <a:ext cx="8358909" cy="3970318"/>
          </a:xfrm>
          <a:prstGeom prst="rect">
            <a:avLst/>
          </a:prstGeom>
          <a:noFill/>
        </p:spPr>
        <p:txBody>
          <a:bodyPr wrap="square" rtlCol="0">
            <a:spAutoFit/>
          </a:bodyPr>
          <a:lstStyle/>
          <a:p>
            <a:r>
              <a:rPr lang="en-US" dirty="0"/>
              <a:t>In addition to Wallace Email, students can access several services through this account:</a:t>
            </a:r>
          </a:p>
          <a:p>
            <a:endParaRPr lang="en-US" dirty="0"/>
          </a:p>
          <a:p>
            <a:pPr marL="285750" indent="-285750">
              <a:buFont typeface="Arial" panose="020B0604020202020204" pitchFamily="34" charset="0"/>
              <a:buChar char="•"/>
            </a:pPr>
            <a:r>
              <a:rPr lang="en-US" sz="2400" dirty="0"/>
              <a:t>Microsoft Word</a:t>
            </a:r>
          </a:p>
          <a:p>
            <a:pPr marL="285750" indent="-285750">
              <a:buFont typeface="Arial" panose="020B0604020202020204" pitchFamily="34" charset="0"/>
              <a:buChar char="•"/>
            </a:pPr>
            <a:r>
              <a:rPr lang="en-US" sz="2400" dirty="0"/>
              <a:t>PowerPoint</a:t>
            </a:r>
          </a:p>
          <a:p>
            <a:pPr marL="285750" indent="-285750">
              <a:buFont typeface="Arial" panose="020B0604020202020204" pitchFamily="34" charset="0"/>
              <a:buChar char="•"/>
            </a:pPr>
            <a:r>
              <a:rPr lang="en-US" sz="2400" dirty="0"/>
              <a:t>SharePoint</a:t>
            </a:r>
          </a:p>
          <a:p>
            <a:pPr marL="285750" indent="-285750">
              <a:buFont typeface="Arial" panose="020B0604020202020204" pitchFamily="34" charset="0"/>
              <a:buChar char="•"/>
            </a:pPr>
            <a:r>
              <a:rPr lang="en-US" sz="2400" dirty="0"/>
              <a:t>Sway</a:t>
            </a:r>
          </a:p>
          <a:p>
            <a:pPr marL="285750" indent="-285750">
              <a:buFont typeface="Arial" panose="020B0604020202020204" pitchFamily="34" charset="0"/>
              <a:buChar char="•"/>
            </a:pPr>
            <a:r>
              <a:rPr lang="en-US" sz="2400" dirty="0"/>
              <a:t>One Drive</a:t>
            </a:r>
          </a:p>
          <a:p>
            <a:pPr marL="285750" indent="-285750">
              <a:buFont typeface="Arial" panose="020B0604020202020204" pitchFamily="34" charset="0"/>
              <a:buChar char="•"/>
            </a:pPr>
            <a:r>
              <a:rPr lang="en-US" sz="2400" dirty="0"/>
              <a:t>Excel</a:t>
            </a:r>
          </a:p>
          <a:p>
            <a:pPr marL="285750" indent="-285750">
              <a:buFont typeface="Arial" panose="020B0604020202020204" pitchFamily="34" charset="0"/>
              <a:buChar char="•"/>
            </a:pPr>
            <a:r>
              <a:rPr lang="en-US" sz="2400" dirty="0"/>
              <a:t>One Note </a:t>
            </a:r>
          </a:p>
          <a:p>
            <a:pPr marL="285750" indent="-285750">
              <a:buFont typeface="Arial" panose="020B0604020202020204" pitchFamily="34" charset="0"/>
              <a:buChar char="•"/>
            </a:pPr>
            <a:r>
              <a:rPr lang="en-US" sz="2400" dirty="0"/>
              <a:t>Teams</a:t>
            </a:r>
          </a:p>
          <a:p>
            <a:pPr marL="285750" indent="-285750">
              <a:buFont typeface="Arial" panose="020B0604020202020204" pitchFamily="34" charset="0"/>
              <a:buChar char="•"/>
            </a:pPr>
            <a:r>
              <a:rPr lang="en-US" sz="2400" dirty="0"/>
              <a:t>Forms</a:t>
            </a:r>
          </a:p>
        </p:txBody>
      </p:sp>
      <p:pic>
        <p:nvPicPr>
          <p:cNvPr id="4" name="Picture 3">
            <a:extLst>
              <a:ext uri="{FF2B5EF4-FFF2-40B4-BE49-F238E27FC236}">
                <a16:creationId xmlns:a16="http://schemas.microsoft.com/office/drawing/2014/main" id="{1EFDA39E-A375-42A1-A719-75B4F0A06BCE}"/>
              </a:ext>
            </a:extLst>
          </p:cNvPr>
          <p:cNvPicPr>
            <a:picLocks noChangeAspect="1"/>
          </p:cNvPicPr>
          <p:nvPr/>
        </p:nvPicPr>
        <p:blipFill>
          <a:blip r:embed="rId2"/>
          <a:stretch>
            <a:fillRect/>
          </a:stretch>
        </p:blipFill>
        <p:spPr>
          <a:xfrm>
            <a:off x="8908074" y="365125"/>
            <a:ext cx="578069" cy="6350000"/>
          </a:xfrm>
          <a:prstGeom prst="rect">
            <a:avLst/>
          </a:prstGeom>
        </p:spPr>
      </p:pic>
    </p:spTree>
    <p:extLst>
      <p:ext uri="{BB962C8B-B14F-4D97-AF65-F5344CB8AC3E}">
        <p14:creationId xmlns:p14="http://schemas.microsoft.com/office/powerpoint/2010/main" val="1005886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28175-62E5-4B48-96B7-138C11C991C4}"/>
              </a:ext>
            </a:extLst>
          </p:cNvPr>
          <p:cNvSpPr>
            <a:spLocks noGrp="1"/>
          </p:cNvSpPr>
          <p:nvPr>
            <p:ph type="title"/>
          </p:nvPr>
        </p:nvSpPr>
        <p:spPr/>
        <p:txBody>
          <a:bodyPr/>
          <a:lstStyle/>
          <a:p>
            <a:r>
              <a:rPr lang="en-US" dirty="0"/>
              <a:t>Login Information</a:t>
            </a:r>
          </a:p>
        </p:txBody>
      </p:sp>
      <p:sp>
        <p:nvSpPr>
          <p:cNvPr id="3" name="TextBox 2">
            <a:extLst>
              <a:ext uri="{FF2B5EF4-FFF2-40B4-BE49-F238E27FC236}">
                <a16:creationId xmlns:a16="http://schemas.microsoft.com/office/drawing/2014/main" id="{5530A8CF-332A-4502-973A-611A99706EBC}"/>
              </a:ext>
            </a:extLst>
          </p:cNvPr>
          <p:cNvSpPr txBox="1"/>
          <p:nvPr/>
        </p:nvSpPr>
        <p:spPr>
          <a:xfrm>
            <a:off x="665018" y="2235200"/>
            <a:ext cx="10741891" cy="2031325"/>
          </a:xfrm>
          <a:prstGeom prst="rect">
            <a:avLst/>
          </a:prstGeom>
          <a:noFill/>
        </p:spPr>
        <p:txBody>
          <a:bodyPr wrap="square" rtlCol="0">
            <a:spAutoFit/>
          </a:bodyPr>
          <a:lstStyle/>
          <a:p>
            <a:r>
              <a:rPr lang="en-US" dirty="0"/>
              <a:t>Email Address: Will be you’re A# at alabama.edu</a:t>
            </a:r>
          </a:p>
          <a:p>
            <a:endParaRPr lang="en-US" dirty="0"/>
          </a:p>
          <a:p>
            <a:endParaRPr lang="en-US" dirty="0"/>
          </a:p>
          <a:p>
            <a:pPr marL="285750" indent="-285750">
              <a:buFont typeface="Arial" panose="020B0604020202020204" pitchFamily="34" charset="0"/>
              <a:buChar char="•"/>
            </a:pPr>
            <a:r>
              <a:rPr lang="en-US" dirty="0"/>
              <a:t>Example:A02127673@alabama.edu</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Password: the password you were given in your initial admissions acceptance email or the password you created when you accessed your email</a:t>
            </a:r>
          </a:p>
        </p:txBody>
      </p:sp>
    </p:spTree>
    <p:extLst>
      <p:ext uri="{BB962C8B-B14F-4D97-AF65-F5344CB8AC3E}">
        <p14:creationId xmlns:p14="http://schemas.microsoft.com/office/powerpoint/2010/main" val="732492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7718F-C149-4EDE-8E7B-AF5EAD447F46}"/>
              </a:ext>
            </a:extLst>
          </p:cNvPr>
          <p:cNvSpPr>
            <a:spLocks noGrp="1"/>
          </p:cNvSpPr>
          <p:nvPr>
            <p:ph type="title"/>
          </p:nvPr>
        </p:nvSpPr>
        <p:spPr/>
        <p:txBody>
          <a:bodyPr/>
          <a:lstStyle/>
          <a:p>
            <a:r>
              <a:rPr lang="en-US" dirty="0"/>
              <a:t>Canvas-Course Management System</a:t>
            </a:r>
          </a:p>
        </p:txBody>
      </p:sp>
      <p:pic>
        <p:nvPicPr>
          <p:cNvPr id="4" name="Picture 3">
            <a:extLst>
              <a:ext uri="{FF2B5EF4-FFF2-40B4-BE49-F238E27FC236}">
                <a16:creationId xmlns:a16="http://schemas.microsoft.com/office/drawing/2014/main" id="{09E63C9F-77CE-45B6-82D6-53246EAD0086}"/>
              </a:ext>
            </a:extLst>
          </p:cNvPr>
          <p:cNvPicPr>
            <a:picLocks noChangeAspect="1"/>
          </p:cNvPicPr>
          <p:nvPr/>
        </p:nvPicPr>
        <p:blipFill>
          <a:blip r:embed="rId2"/>
          <a:stretch>
            <a:fillRect/>
          </a:stretch>
        </p:blipFill>
        <p:spPr>
          <a:xfrm>
            <a:off x="3556130" y="2753998"/>
            <a:ext cx="4101970" cy="3738877"/>
          </a:xfrm>
          <a:prstGeom prst="rect">
            <a:avLst/>
          </a:prstGeom>
        </p:spPr>
      </p:pic>
      <p:sp>
        <p:nvSpPr>
          <p:cNvPr id="5" name="TextBox 4">
            <a:extLst>
              <a:ext uri="{FF2B5EF4-FFF2-40B4-BE49-F238E27FC236}">
                <a16:creationId xmlns:a16="http://schemas.microsoft.com/office/drawing/2014/main" id="{9E13C58F-25B0-4D43-A25E-199F1F01782D}"/>
              </a:ext>
            </a:extLst>
          </p:cNvPr>
          <p:cNvSpPr txBox="1"/>
          <p:nvPr/>
        </p:nvSpPr>
        <p:spPr>
          <a:xfrm>
            <a:off x="1160585" y="1494692"/>
            <a:ext cx="8036169" cy="1200329"/>
          </a:xfrm>
          <a:prstGeom prst="rect">
            <a:avLst/>
          </a:prstGeom>
          <a:noFill/>
        </p:spPr>
        <p:txBody>
          <a:bodyPr wrap="square" rtlCol="0">
            <a:spAutoFit/>
          </a:bodyPr>
          <a:lstStyle/>
          <a:p>
            <a:r>
              <a:rPr lang="en-US" dirty="0"/>
              <a:t>To log into Canvas you will use you’re A</a:t>
            </a:r>
            <a:r>
              <a:rPr lang="en-US" dirty="0">
                <a:hlinkClick r:id="rId3">
                  <a:extLst>
                    <a:ext uri="{A12FA001-AC4F-418D-AE19-62706E023703}">
                      <ahyp:hlinkClr xmlns:ahyp="http://schemas.microsoft.com/office/drawing/2018/hyperlinkcolor" val="tx"/>
                    </a:ext>
                  </a:extLst>
                </a:hlinkClick>
              </a:rPr>
              <a:t>number@alabama.edu</a:t>
            </a:r>
            <a:r>
              <a:rPr lang="en-US" dirty="0"/>
              <a:t> like the email address below. Your login information should have been assigned to you in your initial acceptance email. You will use this login user name and password to access all of your Wallace accounts. </a:t>
            </a:r>
          </a:p>
        </p:txBody>
      </p:sp>
    </p:spTree>
    <p:extLst>
      <p:ext uri="{BB962C8B-B14F-4D97-AF65-F5344CB8AC3E}">
        <p14:creationId xmlns:p14="http://schemas.microsoft.com/office/powerpoint/2010/main" val="3983093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D1E5-6AAD-4B57-BD15-29B3FA8D7240}"/>
              </a:ext>
            </a:extLst>
          </p:cNvPr>
          <p:cNvSpPr>
            <a:spLocks noGrp="1"/>
          </p:cNvSpPr>
          <p:nvPr>
            <p:ph type="title"/>
          </p:nvPr>
        </p:nvSpPr>
        <p:spPr>
          <a:xfrm>
            <a:off x="759069" y="2343394"/>
            <a:ext cx="10515600" cy="1325563"/>
          </a:xfrm>
        </p:spPr>
        <p:txBody>
          <a:bodyPr/>
          <a:lstStyle/>
          <a:p>
            <a:pPr algn="ctr"/>
            <a:r>
              <a:rPr lang="en-US" dirty="0"/>
              <a:t>Online Learning</a:t>
            </a:r>
          </a:p>
        </p:txBody>
      </p:sp>
    </p:spTree>
    <p:extLst>
      <p:ext uri="{BB962C8B-B14F-4D97-AF65-F5344CB8AC3E}">
        <p14:creationId xmlns:p14="http://schemas.microsoft.com/office/powerpoint/2010/main" val="2684293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03BBA-6287-4AD7-A2DE-2EA0F4EBD766}"/>
              </a:ext>
            </a:extLst>
          </p:cNvPr>
          <p:cNvSpPr>
            <a:spLocks noGrp="1"/>
          </p:cNvSpPr>
          <p:nvPr>
            <p:ph type="title"/>
          </p:nvPr>
        </p:nvSpPr>
        <p:spPr/>
        <p:txBody>
          <a:bodyPr/>
          <a:lstStyle/>
          <a:p>
            <a:r>
              <a:rPr lang="en-US" dirty="0"/>
              <a:t>Course Dashboard:</a:t>
            </a:r>
          </a:p>
        </p:txBody>
      </p:sp>
      <p:sp>
        <p:nvSpPr>
          <p:cNvPr id="4" name="TextBox 3">
            <a:extLst>
              <a:ext uri="{FF2B5EF4-FFF2-40B4-BE49-F238E27FC236}">
                <a16:creationId xmlns:a16="http://schemas.microsoft.com/office/drawing/2014/main" id="{3E858637-A6C9-4BD1-BB5E-ADF58223D4E4}"/>
              </a:ext>
            </a:extLst>
          </p:cNvPr>
          <p:cNvSpPr txBox="1"/>
          <p:nvPr/>
        </p:nvSpPr>
        <p:spPr>
          <a:xfrm>
            <a:off x="961982" y="1567650"/>
            <a:ext cx="8552329" cy="646331"/>
          </a:xfrm>
          <a:prstGeom prst="rect">
            <a:avLst/>
          </a:prstGeom>
          <a:noFill/>
        </p:spPr>
        <p:txBody>
          <a:bodyPr wrap="square" rtlCol="0">
            <a:spAutoFit/>
          </a:bodyPr>
          <a:lstStyle/>
          <a:p>
            <a:r>
              <a:rPr lang="en-US" dirty="0"/>
              <a:t>Once you are logged into Canvas you will see your course dashboard. It will look like the picture below. You will click on the ORI course.</a:t>
            </a:r>
          </a:p>
        </p:txBody>
      </p:sp>
      <p:pic>
        <p:nvPicPr>
          <p:cNvPr id="5" name="Picture 4">
            <a:extLst>
              <a:ext uri="{FF2B5EF4-FFF2-40B4-BE49-F238E27FC236}">
                <a16:creationId xmlns:a16="http://schemas.microsoft.com/office/drawing/2014/main" id="{72EF5FEE-F19D-4758-9DAC-ECD0A329C9D9}"/>
              </a:ext>
            </a:extLst>
          </p:cNvPr>
          <p:cNvPicPr>
            <a:picLocks noChangeAspect="1"/>
          </p:cNvPicPr>
          <p:nvPr/>
        </p:nvPicPr>
        <p:blipFill>
          <a:blip r:embed="rId2"/>
          <a:stretch>
            <a:fillRect/>
          </a:stretch>
        </p:blipFill>
        <p:spPr>
          <a:xfrm>
            <a:off x="2549660" y="2718426"/>
            <a:ext cx="5354625" cy="3774449"/>
          </a:xfrm>
          <a:prstGeom prst="rect">
            <a:avLst/>
          </a:prstGeom>
        </p:spPr>
      </p:pic>
    </p:spTree>
    <p:extLst>
      <p:ext uri="{BB962C8B-B14F-4D97-AF65-F5344CB8AC3E}">
        <p14:creationId xmlns:p14="http://schemas.microsoft.com/office/powerpoint/2010/main" val="10915326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7F3F0-2C47-47FB-BA2D-821A07E4EFA8}"/>
              </a:ext>
            </a:extLst>
          </p:cNvPr>
          <p:cNvSpPr>
            <a:spLocks noGrp="1"/>
          </p:cNvSpPr>
          <p:nvPr>
            <p:ph type="title"/>
          </p:nvPr>
        </p:nvSpPr>
        <p:spPr/>
        <p:txBody>
          <a:bodyPr/>
          <a:lstStyle/>
          <a:p>
            <a:r>
              <a:rPr lang="en-US" dirty="0"/>
              <a:t>Canvas Course Mail</a:t>
            </a:r>
          </a:p>
        </p:txBody>
      </p:sp>
      <p:sp>
        <p:nvSpPr>
          <p:cNvPr id="3" name="TextBox 2">
            <a:extLst>
              <a:ext uri="{FF2B5EF4-FFF2-40B4-BE49-F238E27FC236}">
                <a16:creationId xmlns:a16="http://schemas.microsoft.com/office/drawing/2014/main" id="{52525BF1-9AEA-4EA0-BA8D-8D9FC088FA74}"/>
              </a:ext>
            </a:extLst>
          </p:cNvPr>
          <p:cNvSpPr txBox="1"/>
          <p:nvPr/>
        </p:nvSpPr>
        <p:spPr>
          <a:xfrm>
            <a:off x="822036" y="2078182"/>
            <a:ext cx="10640291" cy="2585323"/>
          </a:xfrm>
          <a:prstGeom prst="rect">
            <a:avLst/>
          </a:prstGeom>
          <a:noFill/>
        </p:spPr>
        <p:txBody>
          <a:bodyPr wrap="square" rtlCol="0">
            <a:spAutoFit/>
          </a:bodyPr>
          <a:lstStyle/>
          <a:p>
            <a:pPr marL="285750" indent="-285750">
              <a:buFont typeface="Arial" panose="020B0604020202020204" pitchFamily="34" charset="0"/>
              <a:buChar char="•"/>
            </a:pPr>
            <a:r>
              <a:rPr lang="en-US" dirty="0"/>
              <a:t>Internal course messaging system</a:t>
            </a:r>
          </a:p>
          <a:p>
            <a:pPr marL="285750" indent="-285750">
              <a:buFont typeface="Arial" panose="020B0604020202020204" pitchFamily="34" charset="0"/>
              <a:buChar char="•"/>
            </a:pPr>
            <a:r>
              <a:rPr lang="en-US" dirty="0"/>
              <a:t>Preferred by many instructors</a:t>
            </a:r>
          </a:p>
          <a:p>
            <a:pPr marL="285750" indent="-285750">
              <a:buFont typeface="Arial" panose="020B0604020202020204" pitchFamily="34" charset="0"/>
              <a:buChar char="•"/>
            </a:pPr>
            <a:r>
              <a:rPr lang="en-US" dirty="0"/>
              <a:t>Students can contact the instructor and other students within each course using Canvas Course Mail</a:t>
            </a:r>
          </a:p>
          <a:p>
            <a:pPr marL="285750" indent="-285750">
              <a:buFont typeface="Arial" panose="020B0604020202020204" pitchFamily="34" charset="0"/>
              <a:buChar char="•"/>
            </a:pPr>
            <a:r>
              <a:rPr lang="en-US" dirty="0"/>
              <a:t>It is NOT the same system as Wallace Email!</a:t>
            </a:r>
          </a:p>
          <a:p>
            <a:pPr marL="742950" lvl="1" indent="-285750">
              <a:buFont typeface="Arial" panose="020B0604020202020204" pitchFamily="34" charset="0"/>
              <a:buChar char="•"/>
            </a:pPr>
            <a:r>
              <a:rPr lang="en-US" dirty="0"/>
              <a:t>Can only be used by others associated with your courses</a:t>
            </a:r>
          </a:p>
          <a:p>
            <a:pPr lvl="1"/>
            <a:endParaRPr lang="en-US" dirty="0"/>
          </a:p>
          <a:p>
            <a:pPr marL="742950" lvl="1" indent="-285750">
              <a:buFont typeface="Arial" panose="020B0604020202020204" pitchFamily="34" charset="0"/>
              <a:buChar char="•"/>
            </a:pPr>
            <a:r>
              <a:rPr lang="en-US" dirty="0"/>
              <a:t>Financial Aid, Admissions/Records, Student Life Coordinator, Advisors, etc. cannot contact you through Canvas Course Mail</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870101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9322B-01C3-4A20-8E68-E88EB599AB61}"/>
              </a:ext>
            </a:extLst>
          </p:cNvPr>
          <p:cNvSpPr>
            <a:spLocks noGrp="1"/>
          </p:cNvSpPr>
          <p:nvPr>
            <p:ph type="title"/>
          </p:nvPr>
        </p:nvSpPr>
        <p:spPr/>
        <p:txBody>
          <a:bodyPr/>
          <a:lstStyle/>
          <a:p>
            <a:pPr algn="ctr"/>
            <a:r>
              <a:rPr lang="en-US" dirty="0"/>
              <a:t>How to access Canvas mail</a:t>
            </a:r>
          </a:p>
        </p:txBody>
      </p:sp>
      <p:sp>
        <p:nvSpPr>
          <p:cNvPr id="3" name="TextBox 2">
            <a:extLst>
              <a:ext uri="{FF2B5EF4-FFF2-40B4-BE49-F238E27FC236}">
                <a16:creationId xmlns:a16="http://schemas.microsoft.com/office/drawing/2014/main" id="{20905C3B-8960-4E0E-ADCC-45EAB55D9F3B}"/>
              </a:ext>
            </a:extLst>
          </p:cNvPr>
          <p:cNvSpPr txBox="1"/>
          <p:nvPr/>
        </p:nvSpPr>
        <p:spPr>
          <a:xfrm>
            <a:off x="1702789" y="1508473"/>
            <a:ext cx="9510346" cy="523220"/>
          </a:xfrm>
          <a:prstGeom prst="rect">
            <a:avLst/>
          </a:prstGeom>
          <a:noFill/>
        </p:spPr>
        <p:txBody>
          <a:bodyPr wrap="square" rtlCol="0">
            <a:spAutoFit/>
          </a:bodyPr>
          <a:lstStyle/>
          <a:p>
            <a:r>
              <a:rPr lang="en-US" sz="2800" dirty="0"/>
              <a:t>Locate the Navigation Panel and Click on the Inbox button</a:t>
            </a:r>
          </a:p>
        </p:txBody>
      </p:sp>
      <p:pic>
        <p:nvPicPr>
          <p:cNvPr id="4" name="Picture 3">
            <a:extLst>
              <a:ext uri="{FF2B5EF4-FFF2-40B4-BE49-F238E27FC236}">
                <a16:creationId xmlns:a16="http://schemas.microsoft.com/office/drawing/2014/main" id="{B87B6436-B515-42D2-9967-0AD0320E233A}"/>
              </a:ext>
            </a:extLst>
          </p:cNvPr>
          <p:cNvPicPr>
            <a:picLocks noChangeAspect="1"/>
          </p:cNvPicPr>
          <p:nvPr/>
        </p:nvPicPr>
        <p:blipFill>
          <a:blip r:embed="rId2"/>
          <a:stretch>
            <a:fillRect/>
          </a:stretch>
        </p:blipFill>
        <p:spPr>
          <a:xfrm>
            <a:off x="3027508" y="2151137"/>
            <a:ext cx="4906060" cy="3391373"/>
          </a:xfrm>
          <a:prstGeom prst="rect">
            <a:avLst/>
          </a:prstGeom>
        </p:spPr>
      </p:pic>
      <p:sp>
        <p:nvSpPr>
          <p:cNvPr id="7" name="Arrow: Right 6">
            <a:extLst>
              <a:ext uri="{FF2B5EF4-FFF2-40B4-BE49-F238E27FC236}">
                <a16:creationId xmlns:a16="http://schemas.microsoft.com/office/drawing/2014/main" id="{AB655371-D109-4BD7-8670-7B6186D92FE9}"/>
              </a:ext>
            </a:extLst>
          </p:cNvPr>
          <p:cNvSpPr/>
          <p:nvPr/>
        </p:nvSpPr>
        <p:spPr>
          <a:xfrm>
            <a:off x="2357816" y="2435469"/>
            <a:ext cx="747346" cy="5757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65152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601EB-D7E8-4A25-95F0-191DE19F01FF}"/>
              </a:ext>
            </a:extLst>
          </p:cNvPr>
          <p:cNvSpPr>
            <a:spLocks noGrp="1"/>
          </p:cNvSpPr>
          <p:nvPr>
            <p:ph type="title"/>
          </p:nvPr>
        </p:nvSpPr>
        <p:spPr/>
        <p:txBody>
          <a:bodyPr/>
          <a:lstStyle/>
          <a:p>
            <a:r>
              <a:rPr lang="en-US" dirty="0"/>
              <a:t>Composing Emails and Canvas Messages (course mail) for College Classes</a:t>
            </a:r>
          </a:p>
        </p:txBody>
      </p:sp>
      <p:sp>
        <p:nvSpPr>
          <p:cNvPr id="3" name="TextBox 2">
            <a:extLst>
              <a:ext uri="{FF2B5EF4-FFF2-40B4-BE49-F238E27FC236}">
                <a16:creationId xmlns:a16="http://schemas.microsoft.com/office/drawing/2014/main" id="{2F4F9930-4DA0-4C63-83BA-9E7D887F8365}"/>
              </a:ext>
            </a:extLst>
          </p:cNvPr>
          <p:cNvSpPr txBox="1"/>
          <p:nvPr/>
        </p:nvSpPr>
        <p:spPr>
          <a:xfrm>
            <a:off x="591127" y="2124364"/>
            <a:ext cx="11111346" cy="3539430"/>
          </a:xfrm>
          <a:prstGeom prst="rect">
            <a:avLst/>
          </a:prstGeom>
          <a:noFill/>
        </p:spPr>
        <p:txBody>
          <a:bodyPr wrap="square" rtlCol="0">
            <a:spAutoFit/>
          </a:bodyPr>
          <a:lstStyle/>
          <a:p>
            <a:r>
              <a:rPr lang="en-US" sz="2800" dirty="0"/>
              <a:t>What to Do?</a:t>
            </a:r>
          </a:p>
          <a:p>
            <a:pPr marL="285750" indent="-285750">
              <a:buFont typeface="Arial" panose="020B0604020202020204" pitchFamily="34" charset="0"/>
              <a:buChar char="•"/>
            </a:pPr>
            <a:r>
              <a:rPr lang="en-US" sz="2800" dirty="0"/>
              <a:t>Be Respectful</a:t>
            </a:r>
          </a:p>
          <a:p>
            <a:pPr marL="285750" indent="-285750">
              <a:buFont typeface="Arial" panose="020B0604020202020204" pitchFamily="34" charset="0"/>
              <a:buChar char="•"/>
            </a:pPr>
            <a:r>
              <a:rPr lang="en-US" sz="2800" dirty="0"/>
              <a:t>Use standard English, including correct capitalization, punctuation, and grammar</a:t>
            </a:r>
          </a:p>
          <a:p>
            <a:pPr marL="285750" indent="-285750">
              <a:buFont typeface="Arial" panose="020B0604020202020204" pitchFamily="34" charset="0"/>
              <a:buChar char="•"/>
            </a:pPr>
            <a:r>
              <a:rPr lang="en-US" sz="2800" dirty="0"/>
              <a:t>Be specific and to the point</a:t>
            </a:r>
          </a:p>
          <a:p>
            <a:pPr marL="285750" indent="-285750">
              <a:buFont typeface="Arial" panose="020B0604020202020204" pitchFamily="34" charset="0"/>
              <a:buChar char="•"/>
            </a:pPr>
            <a:r>
              <a:rPr lang="en-US" sz="2800" dirty="0"/>
              <a:t>Check for the correct email address or recipients</a:t>
            </a:r>
          </a:p>
          <a:p>
            <a:pPr marL="285750" indent="-285750">
              <a:buFont typeface="Arial" panose="020B0604020202020204" pitchFamily="34" charset="0"/>
              <a:buChar char="•"/>
            </a:pPr>
            <a:r>
              <a:rPr lang="en-US" sz="2800" dirty="0"/>
              <a:t>Do not forget to include a specific subject in the subject line</a:t>
            </a:r>
          </a:p>
          <a:p>
            <a:pPr marL="742950" lvl="1" indent="-285750">
              <a:buFont typeface="Arial" panose="020B0604020202020204" pitchFamily="34" charset="0"/>
              <a:buChar char="•"/>
            </a:pPr>
            <a:r>
              <a:rPr lang="en-US" sz="2800" dirty="0"/>
              <a:t>Email can end up in the spam folder without a subject and a body</a:t>
            </a:r>
          </a:p>
        </p:txBody>
      </p:sp>
    </p:spTree>
    <p:extLst>
      <p:ext uri="{BB962C8B-B14F-4D97-AF65-F5344CB8AC3E}">
        <p14:creationId xmlns:p14="http://schemas.microsoft.com/office/powerpoint/2010/main" val="32112633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6190F-08B6-4801-8DFE-7D588CA40C85}"/>
              </a:ext>
            </a:extLst>
          </p:cNvPr>
          <p:cNvSpPr>
            <a:spLocks noGrp="1"/>
          </p:cNvSpPr>
          <p:nvPr>
            <p:ph type="title"/>
          </p:nvPr>
        </p:nvSpPr>
        <p:spPr>
          <a:xfrm>
            <a:off x="600809" y="146837"/>
            <a:ext cx="10515600" cy="900290"/>
          </a:xfrm>
        </p:spPr>
        <p:txBody>
          <a:bodyPr>
            <a:normAutofit/>
          </a:bodyPr>
          <a:lstStyle/>
          <a:p>
            <a:pPr algn="ctr"/>
            <a:r>
              <a:rPr lang="en-US" sz="4000" dirty="0"/>
              <a:t>How to create a message within Canvas</a:t>
            </a:r>
          </a:p>
        </p:txBody>
      </p:sp>
      <p:sp>
        <p:nvSpPr>
          <p:cNvPr id="3" name="TextBox 2">
            <a:extLst>
              <a:ext uri="{FF2B5EF4-FFF2-40B4-BE49-F238E27FC236}">
                <a16:creationId xmlns:a16="http://schemas.microsoft.com/office/drawing/2014/main" id="{94CB3FB3-0581-4CA5-8333-5196204851A4}"/>
              </a:ext>
            </a:extLst>
          </p:cNvPr>
          <p:cNvSpPr txBox="1"/>
          <p:nvPr/>
        </p:nvSpPr>
        <p:spPr>
          <a:xfrm>
            <a:off x="1641231" y="1959786"/>
            <a:ext cx="9724292" cy="954107"/>
          </a:xfrm>
          <a:prstGeom prst="rect">
            <a:avLst/>
          </a:prstGeom>
          <a:noFill/>
        </p:spPr>
        <p:txBody>
          <a:bodyPr wrap="square" rtlCol="0">
            <a:spAutoFit/>
          </a:bodyPr>
          <a:lstStyle/>
          <a:p>
            <a:r>
              <a:rPr lang="en-US" sz="2800" dirty="0"/>
              <a:t>Once you are in the Canvas message center, you will click the pencil button</a:t>
            </a:r>
            <a:r>
              <a:rPr lang="en-US" dirty="0"/>
              <a:t>.</a:t>
            </a:r>
          </a:p>
        </p:txBody>
      </p:sp>
      <p:pic>
        <p:nvPicPr>
          <p:cNvPr id="4" name="Picture 3">
            <a:extLst>
              <a:ext uri="{FF2B5EF4-FFF2-40B4-BE49-F238E27FC236}">
                <a16:creationId xmlns:a16="http://schemas.microsoft.com/office/drawing/2014/main" id="{733406F5-BE4B-44AC-B8E2-E10B869DB8C6}"/>
              </a:ext>
            </a:extLst>
          </p:cNvPr>
          <p:cNvPicPr>
            <a:picLocks noChangeAspect="1"/>
          </p:cNvPicPr>
          <p:nvPr/>
        </p:nvPicPr>
        <p:blipFill>
          <a:blip r:embed="rId2"/>
          <a:stretch>
            <a:fillRect/>
          </a:stretch>
        </p:blipFill>
        <p:spPr>
          <a:xfrm>
            <a:off x="3007743" y="3089486"/>
            <a:ext cx="5510308" cy="1560823"/>
          </a:xfrm>
          <a:prstGeom prst="rect">
            <a:avLst/>
          </a:prstGeom>
        </p:spPr>
      </p:pic>
      <p:sp>
        <p:nvSpPr>
          <p:cNvPr id="6" name="Arrow: Left 5">
            <a:extLst>
              <a:ext uri="{FF2B5EF4-FFF2-40B4-BE49-F238E27FC236}">
                <a16:creationId xmlns:a16="http://schemas.microsoft.com/office/drawing/2014/main" id="{71468B8B-6F44-422D-86D2-DD71DCD14306}"/>
              </a:ext>
            </a:extLst>
          </p:cNvPr>
          <p:cNvSpPr/>
          <p:nvPr/>
        </p:nvSpPr>
        <p:spPr>
          <a:xfrm>
            <a:off x="8330251" y="3187211"/>
            <a:ext cx="1063870" cy="483577"/>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30878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115BB-9948-4E46-BEC9-C81363E99F37}"/>
              </a:ext>
            </a:extLst>
          </p:cNvPr>
          <p:cNvSpPr>
            <a:spLocks noGrp="1"/>
          </p:cNvSpPr>
          <p:nvPr>
            <p:ph type="title"/>
          </p:nvPr>
        </p:nvSpPr>
        <p:spPr>
          <a:xfrm>
            <a:off x="1295400" y="-7420"/>
            <a:ext cx="10515600" cy="1325563"/>
          </a:xfrm>
        </p:spPr>
        <p:txBody>
          <a:bodyPr/>
          <a:lstStyle/>
          <a:p>
            <a:r>
              <a:rPr lang="en-US" dirty="0"/>
              <a:t>Creating a message in Canvas cont’d.</a:t>
            </a:r>
          </a:p>
        </p:txBody>
      </p:sp>
      <p:pic>
        <p:nvPicPr>
          <p:cNvPr id="4" name="Picture 3">
            <a:extLst>
              <a:ext uri="{FF2B5EF4-FFF2-40B4-BE49-F238E27FC236}">
                <a16:creationId xmlns:a16="http://schemas.microsoft.com/office/drawing/2014/main" id="{54B6AB70-7ED5-4A1C-A4A0-814B5323BDD6}"/>
              </a:ext>
            </a:extLst>
          </p:cNvPr>
          <p:cNvPicPr>
            <a:picLocks noChangeAspect="1"/>
          </p:cNvPicPr>
          <p:nvPr/>
        </p:nvPicPr>
        <p:blipFill>
          <a:blip r:embed="rId2"/>
          <a:stretch>
            <a:fillRect/>
          </a:stretch>
        </p:blipFill>
        <p:spPr>
          <a:xfrm>
            <a:off x="316942" y="1448268"/>
            <a:ext cx="5696997" cy="4785478"/>
          </a:xfrm>
          <a:prstGeom prst="rect">
            <a:avLst/>
          </a:prstGeom>
        </p:spPr>
      </p:pic>
      <p:sp>
        <p:nvSpPr>
          <p:cNvPr id="6" name="TextBox 5">
            <a:extLst>
              <a:ext uri="{FF2B5EF4-FFF2-40B4-BE49-F238E27FC236}">
                <a16:creationId xmlns:a16="http://schemas.microsoft.com/office/drawing/2014/main" id="{CB297F40-42C8-4EBA-84BF-38CD5EB2D014}"/>
              </a:ext>
            </a:extLst>
          </p:cNvPr>
          <p:cNvSpPr txBox="1"/>
          <p:nvPr/>
        </p:nvSpPr>
        <p:spPr>
          <a:xfrm>
            <a:off x="6553200" y="1318143"/>
            <a:ext cx="4800600" cy="4801314"/>
          </a:xfrm>
          <a:prstGeom prst="rect">
            <a:avLst/>
          </a:prstGeom>
          <a:noFill/>
        </p:spPr>
        <p:txBody>
          <a:bodyPr wrap="square" rtlCol="0">
            <a:spAutoFit/>
          </a:bodyPr>
          <a:lstStyle/>
          <a:p>
            <a:r>
              <a:rPr lang="en-US" dirty="0"/>
              <a:t>After you select the pencil icon, you will see a compose message box like the one to the left.</a:t>
            </a:r>
          </a:p>
          <a:p>
            <a:endParaRPr lang="en-US" dirty="0"/>
          </a:p>
          <a:p>
            <a:r>
              <a:rPr lang="en-US" dirty="0"/>
              <a:t>First, you will select the course you are creating the email for</a:t>
            </a:r>
          </a:p>
          <a:p>
            <a:endParaRPr lang="en-US" dirty="0"/>
          </a:p>
          <a:p>
            <a:r>
              <a:rPr lang="en-US" dirty="0"/>
              <a:t>Secondly, you will choose the recipient of the message. If it’s your instructor, select the teacher option, and the instructor’s name will appear.</a:t>
            </a:r>
          </a:p>
          <a:p>
            <a:endParaRPr lang="en-US" dirty="0"/>
          </a:p>
          <a:p>
            <a:r>
              <a:rPr lang="en-US" dirty="0"/>
              <a:t>Lastly, you will include a subject and a message within the message box. If you need to include an attachment, then you will select the paper clip button. </a:t>
            </a:r>
          </a:p>
          <a:p>
            <a:endParaRPr lang="en-US" dirty="0"/>
          </a:p>
          <a:p>
            <a:r>
              <a:rPr lang="en-US" dirty="0"/>
              <a:t>Once your message is complete, you will click send. </a:t>
            </a:r>
          </a:p>
        </p:txBody>
      </p:sp>
    </p:spTree>
    <p:extLst>
      <p:ext uri="{BB962C8B-B14F-4D97-AF65-F5344CB8AC3E}">
        <p14:creationId xmlns:p14="http://schemas.microsoft.com/office/powerpoint/2010/main" val="883626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58DD2-45F1-4078-9EA7-D1C0724426FF}"/>
              </a:ext>
            </a:extLst>
          </p:cNvPr>
          <p:cNvSpPr>
            <a:spLocks noGrp="1"/>
          </p:cNvSpPr>
          <p:nvPr>
            <p:ph type="title"/>
          </p:nvPr>
        </p:nvSpPr>
        <p:spPr/>
        <p:txBody>
          <a:bodyPr/>
          <a:lstStyle/>
          <a:p>
            <a:r>
              <a:rPr lang="en-US" dirty="0"/>
              <a:t>Examples of Bad Emails</a:t>
            </a:r>
          </a:p>
        </p:txBody>
      </p:sp>
      <p:sp>
        <p:nvSpPr>
          <p:cNvPr id="3" name="TextBox 2">
            <a:extLst>
              <a:ext uri="{FF2B5EF4-FFF2-40B4-BE49-F238E27FC236}">
                <a16:creationId xmlns:a16="http://schemas.microsoft.com/office/drawing/2014/main" id="{90A99D3F-F379-496A-9F3B-F0B280588CCE}"/>
              </a:ext>
            </a:extLst>
          </p:cNvPr>
          <p:cNvSpPr txBox="1"/>
          <p:nvPr/>
        </p:nvSpPr>
        <p:spPr>
          <a:xfrm>
            <a:off x="838200" y="1512277"/>
            <a:ext cx="10023231" cy="4801314"/>
          </a:xfrm>
          <a:prstGeom prst="rect">
            <a:avLst/>
          </a:prstGeom>
          <a:noFill/>
        </p:spPr>
        <p:txBody>
          <a:bodyPr wrap="square" rtlCol="0">
            <a:spAutoFit/>
          </a:bodyPr>
          <a:lstStyle/>
          <a:p>
            <a:r>
              <a:rPr lang="en-US" dirty="0"/>
              <a:t>To: jsmith23@fairmontstate.edu</a:t>
            </a:r>
            <a:br>
              <a:rPr lang="en-US" dirty="0"/>
            </a:br>
            <a:r>
              <a:rPr lang="en-US" dirty="0"/>
              <a:t>From: rocketgrrl1999@gmail.com</a:t>
            </a:r>
            <a:br>
              <a:rPr lang="en-US" dirty="0"/>
            </a:br>
            <a:endParaRPr lang="en-US" dirty="0"/>
          </a:p>
          <a:p>
            <a:r>
              <a:rPr lang="en-US" dirty="0"/>
              <a:t>Subject: Assignment</a:t>
            </a:r>
          </a:p>
          <a:p>
            <a:endParaRPr lang="en-US" dirty="0"/>
          </a:p>
          <a:p>
            <a:r>
              <a:rPr lang="en-US" dirty="0"/>
              <a:t>Hey Dr. Smith</a:t>
            </a:r>
          </a:p>
          <a:p>
            <a:endParaRPr lang="en-US" dirty="0"/>
          </a:p>
          <a:p>
            <a:r>
              <a:rPr lang="en-US" dirty="0" err="1"/>
              <a:t>Ican’t</a:t>
            </a:r>
            <a:r>
              <a:rPr lang="en-US" dirty="0"/>
              <a:t> find my copy of the assignment you was telling us about. Do </a:t>
            </a:r>
            <a:r>
              <a:rPr lang="en-US" dirty="0" err="1"/>
              <a:t>ya</a:t>
            </a:r>
            <a:r>
              <a:rPr lang="en-US" dirty="0"/>
              <a:t> think you could get me another</a:t>
            </a:r>
            <a:br>
              <a:rPr lang="en-US" dirty="0"/>
            </a:br>
            <a:r>
              <a:rPr lang="en-US" dirty="0"/>
              <a:t>one ASAP?</a:t>
            </a:r>
          </a:p>
          <a:p>
            <a:endParaRPr lang="en-US" dirty="0"/>
          </a:p>
          <a:p>
            <a:r>
              <a:rPr lang="en-US" dirty="0"/>
              <a:t>Thanks bunches!!!</a:t>
            </a:r>
          </a:p>
          <a:p>
            <a:r>
              <a:rPr lang="en-US" dirty="0"/>
              <a:t>Peace and love,</a:t>
            </a:r>
            <a:br>
              <a:rPr lang="en-US" dirty="0"/>
            </a:br>
            <a:r>
              <a:rPr lang="en-US" dirty="0"/>
              <a:t>Jenny ♥</a:t>
            </a:r>
          </a:p>
          <a:p>
            <a:endParaRPr lang="en-US" dirty="0"/>
          </a:p>
          <a:p>
            <a:endParaRPr lang="en-US" dirty="0"/>
          </a:p>
          <a:p>
            <a:r>
              <a:rPr lang="en-US" dirty="0"/>
              <a:t>Problems: sender email address, subject line, salutation, grammar, abbreviations tone, student name, and the use of emoticons</a:t>
            </a:r>
          </a:p>
        </p:txBody>
      </p:sp>
    </p:spTree>
    <p:extLst>
      <p:ext uri="{BB962C8B-B14F-4D97-AF65-F5344CB8AC3E}">
        <p14:creationId xmlns:p14="http://schemas.microsoft.com/office/powerpoint/2010/main" val="3730843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916B2C-63E5-4E92-8696-EDA53B7223D2}"/>
              </a:ext>
            </a:extLst>
          </p:cNvPr>
          <p:cNvSpPr txBox="1"/>
          <p:nvPr/>
        </p:nvSpPr>
        <p:spPr>
          <a:xfrm>
            <a:off x="794238" y="553915"/>
            <a:ext cx="10603523" cy="3970318"/>
          </a:xfrm>
          <a:prstGeom prst="rect">
            <a:avLst/>
          </a:prstGeom>
          <a:noFill/>
        </p:spPr>
        <p:txBody>
          <a:bodyPr wrap="square" rtlCol="0">
            <a:spAutoFit/>
          </a:bodyPr>
          <a:lstStyle/>
          <a:p>
            <a:r>
              <a:rPr lang="en-US" dirty="0"/>
              <a:t>To: jthomas75@fairmontstate.edu</a:t>
            </a:r>
            <a:br>
              <a:rPr lang="en-US" dirty="0"/>
            </a:br>
            <a:r>
              <a:rPr lang="en-US" dirty="0"/>
              <a:t>From: jgreen67@students.fairmontstate.edu</a:t>
            </a:r>
            <a:br>
              <a:rPr lang="en-US" dirty="0"/>
            </a:br>
            <a:endParaRPr lang="en-US" dirty="0"/>
          </a:p>
          <a:p>
            <a:r>
              <a:rPr lang="en-US" dirty="0"/>
              <a:t>Subject: Missing class</a:t>
            </a:r>
          </a:p>
          <a:p>
            <a:r>
              <a:rPr lang="en-US" dirty="0"/>
              <a:t> </a:t>
            </a:r>
          </a:p>
          <a:p>
            <a:endParaRPr lang="en-US" dirty="0"/>
          </a:p>
          <a:p>
            <a:r>
              <a:rPr lang="en-US" dirty="0" err="1"/>
              <a:t>Yo</a:t>
            </a:r>
            <a:r>
              <a:rPr lang="en-US" dirty="0"/>
              <a:t>! I just wanted to do a heads up about not showing up for class last night. The gf and I got into a fight (again) over $$$ (as always), and I just wanted to let you know why I didn’t show. Can you send me</a:t>
            </a:r>
            <a:br>
              <a:rPr lang="en-US" dirty="0"/>
            </a:br>
            <a:r>
              <a:rPr lang="en-US" dirty="0"/>
              <a:t>everything I missed?????</a:t>
            </a:r>
          </a:p>
          <a:p>
            <a:endParaRPr lang="en-US" dirty="0"/>
          </a:p>
          <a:p>
            <a:r>
              <a:rPr lang="en-US" dirty="0"/>
              <a:t>Jordan</a:t>
            </a:r>
          </a:p>
          <a:p>
            <a:endParaRPr lang="en-US" dirty="0"/>
          </a:p>
          <a:p>
            <a:r>
              <a:rPr lang="en-US" dirty="0"/>
              <a:t>Problems: subject line, salutation, abbreviations, symbols, student name</a:t>
            </a:r>
          </a:p>
          <a:p>
            <a:endParaRPr lang="en-US" dirty="0"/>
          </a:p>
        </p:txBody>
      </p:sp>
    </p:spTree>
    <p:extLst>
      <p:ext uri="{BB962C8B-B14F-4D97-AF65-F5344CB8AC3E}">
        <p14:creationId xmlns:p14="http://schemas.microsoft.com/office/powerpoint/2010/main" val="2395047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B74FF2-7A67-4975-B9D1-5E07DFE5EECC}"/>
              </a:ext>
            </a:extLst>
          </p:cNvPr>
          <p:cNvSpPr txBox="1"/>
          <p:nvPr/>
        </p:nvSpPr>
        <p:spPr>
          <a:xfrm>
            <a:off x="1937238" y="360484"/>
            <a:ext cx="8317523" cy="6463308"/>
          </a:xfrm>
          <a:prstGeom prst="rect">
            <a:avLst/>
          </a:prstGeom>
          <a:noFill/>
        </p:spPr>
        <p:txBody>
          <a:bodyPr wrap="square" rtlCol="0">
            <a:spAutoFit/>
          </a:bodyPr>
          <a:lstStyle/>
          <a:p>
            <a:r>
              <a:rPr lang="en-US" dirty="0"/>
              <a:t>To: jdickinson@fairmontstate.edu</a:t>
            </a:r>
            <a:br>
              <a:rPr lang="en-US" dirty="0"/>
            </a:br>
            <a:r>
              <a:rPr lang="en-US" dirty="0"/>
              <a:t>From: jmichaels32@students.fairmontstate.edu</a:t>
            </a:r>
            <a:br>
              <a:rPr lang="en-US" dirty="0"/>
            </a:br>
            <a:endParaRPr lang="en-US" dirty="0"/>
          </a:p>
          <a:p>
            <a:r>
              <a:rPr lang="en-US" dirty="0"/>
              <a:t>Subject: Friend</a:t>
            </a:r>
          </a:p>
          <a:p>
            <a:endParaRPr lang="en-US" dirty="0"/>
          </a:p>
          <a:p>
            <a:r>
              <a:rPr lang="en-US" dirty="0" err="1"/>
              <a:t>Heya</a:t>
            </a:r>
            <a:r>
              <a:rPr lang="en-US" dirty="0"/>
              <a:t> Prof. D—</a:t>
            </a:r>
          </a:p>
          <a:p>
            <a:endParaRPr lang="en-US" dirty="0"/>
          </a:p>
          <a:p>
            <a:r>
              <a:rPr lang="en-US" dirty="0" err="1"/>
              <a:t>Imma</a:t>
            </a:r>
            <a:r>
              <a:rPr lang="en-US" dirty="0"/>
              <a:t> not going to be able to make it to </a:t>
            </a:r>
            <a:r>
              <a:rPr lang="en-US" dirty="0" err="1"/>
              <a:t>ur</a:t>
            </a:r>
            <a:r>
              <a:rPr lang="en-US" dirty="0"/>
              <a:t> class tomorrow. See, I have a friend I’ve known since we was</a:t>
            </a:r>
            <a:br>
              <a:rPr lang="en-US" dirty="0"/>
            </a:br>
            <a:r>
              <a:rPr lang="en-US" dirty="0"/>
              <a:t>kids and he’s coming into town tomorrow and I’m going to hang out with him and catch up on old times.</a:t>
            </a:r>
            <a:br>
              <a:rPr lang="en-US" dirty="0"/>
            </a:br>
            <a:r>
              <a:rPr lang="en-US" dirty="0"/>
              <a:t>He’s visiting family and relatives in our hometown and I haven’t seen him since we was about 10 years</a:t>
            </a:r>
            <a:br>
              <a:rPr lang="en-US" dirty="0"/>
            </a:br>
            <a:r>
              <a:rPr lang="en-US" dirty="0"/>
              <a:t>old and I won’t get a chance to see him again until who knows when. So, I hope u will forgive me for not</a:t>
            </a:r>
            <a:br>
              <a:rPr lang="en-US" dirty="0"/>
            </a:br>
            <a:r>
              <a:rPr lang="en-US" dirty="0"/>
              <a:t>being in </a:t>
            </a:r>
            <a:r>
              <a:rPr lang="en-US" dirty="0" err="1"/>
              <a:t>ur</a:t>
            </a:r>
            <a:r>
              <a:rPr lang="en-US" dirty="0"/>
              <a:t> class tomorrow.</a:t>
            </a:r>
          </a:p>
          <a:p>
            <a:endParaRPr lang="en-US" dirty="0"/>
          </a:p>
          <a:p>
            <a:r>
              <a:rPr lang="en-US" dirty="0"/>
              <a:t>Later alligator,</a:t>
            </a:r>
          </a:p>
          <a:p>
            <a:r>
              <a:rPr lang="en-US" dirty="0"/>
              <a:t>Jeremy # 1</a:t>
            </a:r>
          </a:p>
          <a:p>
            <a:endParaRPr lang="en-US" dirty="0"/>
          </a:p>
          <a:p>
            <a:r>
              <a:rPr lang="en-US" dirty="0"/>
              <a:t>Problems: subject line, salutation, tone, text abbreviations, lengthy explanation/excuse, grammar, ending, student name</a:t>
            </a:r>
          </a:p>
          <a:p>
            <a:endParaRPr lang="en-US" dirty="0"/>
          </a:p>
        </p:txBody>
      </p:sp>
    </p:spTree>
    <p:extLst>
      <p:ext uri="{BB962C8B-B14F-4D97-AF65-F5344CB8AC3E}">
        <p14:creationId xmlns:p14="http://schemas.microsoft.com/office/powerpoint/2010/main" val="3099106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A11A9-7361-4DE2-AD74-14EC166109D8}"/>
              </a:ext>
            </a:extLst>
          </p:cNvPr>
          <p:cNvSpPr>
            <a:spLocks noGrp="1"/>
          </p:cNvSpPr>
          <p:nvPr>
            <p:ph type="title"/>
          </p:nvPr>
        </p:nvSpPr>
        <p:spPr/>
        <p:txBody>
          <a:bodyPr/>
          <a:lstStyle/>
          <a:p>
            <a:r>
              <a:rPr lang="en-US" dirty="0"/>
              <a:t>Is Wi-Fi available on campus?</a:t>
            </a:r>
          </a:p>
        </p:txBody>
      </p:sp>
      <p:sp>
        <p:nvSpPr>
          <p:cNvPr id="3" name="TextBox 2">
            <a:extLst>
              <a:ext uri="{FF2B5EF4-FFF2-40B4-BE49-F238E27FC236}">
                <a16:creationId xmlns:a16="http://schemas.microsoft.com/office/drawing/2014/main" id="{E7A2627B-CF8B-40CA-868D-4EFE3369F328}"/>
              </a:ext>
            </a:extLst>
          </p:cNvPr>
          <p:cNvSpPr txBox="1"/>
          <p:nvPr/>
        </p:nvSpPr>
        <p:spPr>
          <a:xfrm>
            <a:off x="838200" y="1542472"/>
            <a:ext cx="10649527"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t>WCC has Wi-Fi access points throughout All Wallace Campuses</a:t>
            </a:r>
          </a:p>
          <a:p>
            <a:pPr marL="285750" indent="-285750">
              <a:buFont typeface="Arial" panose="020B0604020202020204" pitchFamily="34" charset="0"/>
              <a:buChar char="•"/>
            </a:pPr>
            <a:r>
              <a:rPr lang="en-US" sz="2800" dirty="0"/>
              <a:t>How can I access Wi-Fi on Campus?</a:t>
            </a:r>
          </a:p>
          <a:p>
            <a:pPr marL="742950" lvl="1" indent="-285750">
              <a:buFont typeface="Arial" panose="020B0604020202020204" pitchFamily="34" charset="0"/>
              <a:buChar char="•"/>
            </a:pPr>
            <a:r>
              <a:rPr lang="en-US" sz="2800" dirty="0"/>
              <a:t>After you have set up your Wallace User Name &amp; Password.</a:t>
            </a:r>
          </a:p>
          <a:p>
            <a:pPr marL="742950" lvl="1" indent="-285750">
              <a:buFont typeface="Arial" panose="020B0604020202020204" pitchFamily="34" charset="0"/>
              <a:buChar char="•"/>
            </a:pPr>
            <a:r>
              <a:rPr lang="en-US" sz="2800" dirty="0"/>
              <a:t>Click Connect to </a:t>
            </a:r>
            <a:r>
              <a:rPr lang="en-US" sz="2800" dirty="0" err="1"/>
              <a:t>WCC_Student</a:t>
            </a:r>
            <a:r>
              <a:rPr lang="en-US" sz="2800" dirty="0"/>
              <a:t> Network</a:t>
            </a:r>
          </a:p>
          <a:p>
            <a:pPr marL="742950" lvl="1" indent="-285750">
              <a:buFont typeface="Arial" panose="020B0604020202020204" pitchFamily="34" charset="0"/>
              <a:buChar char="•"/>
            </a:pPr>
            <a:r>
              <a:rPr lang="en-US" sz="2800" dirty="0"/>
              <a:t>Bring up a browser page. There should be a login page that appears.</a:t>
            </a:r>
          </a:p>
          <a:p>
            <a:pPr marL="742950" lvl="1" indent="-285750">
              <a:buFont typeface="Arial" panose="020B0604020202020204" pitchFamily="34" charset="0"/>
              <a:buChar char="•"/>
            </a:pPr>
            <a:r>
              <a:rPr lang="en-US" sz="2800" dirty="0"/>
              <a:t>Key in your student login information (You Wallace user name and password)</a:t>
            </a:r>
          </a:p>
        </p:txBody>
      </p:sp>
    </p:spTree>
    <p:extLst>
      <p:ext uri="{BB962C8B-B14F-4D97-AF65-F5344CB8AC3E}">
        <p14:creationId xmlns:p14="http://schemas.microsoft.com/office/powerpoint/2010/main" val="1632183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9369D-E1B2-41FD-8257-603699B34A7A}"/>
              </a:ext>
            </a:extLst>
          </p:cNvPr>
          <p:cNvSpPr>
            <a:spLocks noGrp="1"/>
          </p:cNvSpPr>
          <p:nvPr>
            <p:ph type="title"/>
          </p:nvPr>
        </p:nvSpPr>
        <p:spPr>
          <a:xfrm>
            <a:off x="831850" y="887703"/>
            <a:ext cx="10515600" cy="414626"/>
          </a:xfrm>
        </p:spPr>
        <p:txBody>
          <a:bodyPr>
            <a:normAutofit fontScale="90000"/>
          </a:bodyPr>
          <a:lstStyle/>
          <a:p>
            <a:r>
              <a:rPr lang="en-US" dirty="0"/>
              <a:t>Organizing with Technology</a:t>
            </a:r>
          </a:p>
        </p:txBody>
      </p:sp>
      <p:sp>
        <p:nvSpPr>
          <p:cNvPr id="3" name="Text Placeholder 2">
            <a:extLst>
              <a:ext uri="{FF2B5EF4-FFF2-40B4-BE49-F238E27FC236}">
                <a16:creationId xmlns:a16="http://schemas.microsoft.com/office/drawing/2014/main" id="{A6B063A5-BE5E-431D-B847-2CFF111096D6}"/>
              </a:ext>
            </a:extLst>
          </p:cNvPr>
          <p:cNvSpPr>
            <a:spLocks noGrp="1"/>
          </p:cNvSpPr>
          <p:nvPr>
            <p:ph type="body" idx="1"/>
          </p:nvPr>
        </p:nvSpPr>
        <p:spPr>
          <a:xfrm>
            <a:off x="831850" y="1653309"/>
            <a:ext cx="10515600" cy="4436341"/>
          </a:xfrm>
        </p:spPr>
        <p:txBody>
          <a:bodyPr>
            <a:normAutofit fontScale="70000" lnSpcReduction="20000"/>
          </a:bodyPr>
          <a:lstStyle/>
          <a:p>
            <a:r>
              <a:rPr lang="en-US" dirty="0"/>
              <a:t>Backup</a:t>
            </a:r>
          </a:p>
          <a:p>
            <a:pPr marL="342900" indent="-342900">
              <a:buFont typeface="Arial" panose="020B0604020202020204" pitchFamily="34" charset="0"/>
              <a:buChar char="•"/>
            </a:pPr>
            <a:r>
              <a:rPr lang="en-US" dirty="0"/>
              <a:t>Location and recurrence</a:t>
            </a:r>
          </a:p>
          <a:p>
            <a:pPr marL="342900" indent="-342900">
              <a:buFont typeface="Arial" panose="020B0604020202020204" pitchFamily="34" charset="0"/>
              <a:buChar char="•"/>
            </a:pPr>
            <a:r>
              <a:rPr lang="en-US" dirty="0"/>
              <a:t>Cloud, external or hard drive</a:t>
            </a:r>
          </a:p>
          <a:p>
            <a:pPr marL="342900" indent="-342900">
              <a:buFont typeface="Arial" panose="020B0604020202020204" pitchFamily="34" charset="0"/>
              <a:buChar char="•"/>
            </a:pPr>
            <a:r>
              <a:rPr lang="en-US" dirty="0"/>
              <a:t>Wallace One Drive</a:t>
            </a:r>
          </a:p>
          <a:p>
            <a:pPr marL="342900" indent="-342900">
              <a:buFont typeface="Arial" panose="020B0604020202020204" pitchFamily="34" charset="0"/>
              <a:buChar char="•"/>
            </a:pPr>
            <a:endParaRPr lang="en-US" dirty="0"/>
          </a:p>
          <a:p>
            <a:r>
              <a:rPr lang="en-US" dirty="0"/>
              <a:t>Calendar Integration</a:t>
            </a:r>
          </a:p>
          <a:p>
            <a:pPr marL="342900" indent="-342900">
              <a:buFont typeface="Arial" panose="020B0604020202020204" pitchFamily="34" charset="0"/>
              <a:buChar char="•"/>
            </a:pPr>
            <a:r>
              <a:rPr lang="en-US" dirty="0"/>
              <a:t>Set alerts for due dates, meetings, test, &amp; quizzes, etc.</a:t>
            </a:r>
          </a:p>
          <a:p>
            <a:pPr marL="342900" indent="-342900">
              <a:buFont typeface="Arial" panose="020B0604020202020204" pitchFamily="34" charset="0"/>
              <a:buChar char="•"/>
            </a:pPr>
            <a:r>
              <a:rPr lang="en-US" dirty="0"/>
              <a:t>Use a calendar that you will see daily</a:t>
            </a:r>
          </a:p>
          <a:p>
            <a:pPr marL="342900" indent="-342900">
              <a:buFont typeface="Arial" panose="020B0604020202020204" pitchFamily="34" charset="0"/>
              <a:buChar char="•"/>
            </a:pPr>
            <a:endParaRPr lang="en-US" dirty="0"/>
          </a:p>
          <a:p>
            <a:r>
              <a:rPr lang="en-US" dirty="0"/>
              <a:t>Routine</a:t>
            </a:r>
          </a:p>
          <a:p>
            <a:pPr marL="342900" indent="-342900">
              <a:buFont typeface="Arial" panose="020B0604020202020204" pitchFamily="34" charset="0"/>
              <a:buChar char="•"/>
            </a:pPr>
            <a:r>
              <a:rPr lang="en-US" dirty="0"/>
              <a:t>Create to-do lists</a:t>
            </a:r>
          </a:p>
          <a:p>
            <a:pPr marL="342900" indent="-342900">
              <a:buFont typeface="Arial" panose="020B0604020202020204" pitchFamily="34" charset="0"/>
              <a:buChar char="•"/>
            </a:pPr>
            <a:r>
              <a:rPr lang="en-US" dirty="0"/>
              <a:t>Check weekly/daily assignments and due dates</a:t>
            </a:r>
          </a:p>
          <a:p>
            <a:pPr marL="342900" indent="-342900">
              <a:buFont typeface="Arial" panose="020B0604020202020204" pitchFamily="34" charset="0"/>
              <a:buChar char="•"/>
            </a:pPr>
            <a:r>
              <a:rPr lang="en-US" dirty="0"/>
              <a:t>Check your Course Calendar regularly</a:t>
            </a:r>
          </a:p>
          <a:p>
            <a:pPr marL="342900" indent="-342900">
              <a:buFont typeface="Arial" panose="020B0604020202020204" pitchFamily="34" charset="0"/>
              <a:buChar char="•"/>
            </a:pPr>
            <a:r>
              <a:rPr lang="en-US" dirty="0"/>
              <a:t>Review Notes/Study</a:t>
            </a:r>
          </a:p>
          <a:p>
            <a:pPr marL="342900" indent="-342900">
              <a:buFont typeface="Arial" panose="020B0604020202020204" pitchFamily="34" charset="0"/>
              <a:buChar char="•"/>
            </a:pPr>
            <a:endParaRPr lang="en-US" dirty="0"/>
          </a:p>
        </p:txBody>
      </p:sp>
      <p:pic>
        <p:nvPicPr>
          <p:cNvPr id="4" name="Picture 3">
            <a:extLst>
              <a:ext uri="{FF2B5EF4-FFF2-40B4-BE49-F238E27FC236}">
                <a16:creationId xmlns:a16="http://schemas.microsoft.com/office/drawing/2014/main" id="{E3063114-6A77-442B-A9BB-8EB64DA4611D}"/>
              </a:ext>
            </a:extLst>
          </p:cNvPr>
          <p:cNvPicPr>
            <a:picLocks noChangeAspect="1"/>
          </p:cNvPicPr>
          <p:nvPr/>
        </p:nvPicPr>
        <p:blipFill>
          <a:blip r:embed="rId2"/>
          <a:stretch>
            <a:fillRect/>
          </a:stretch>
        </p:blipFill>
        <p:spPr>
          <a:xfrm>
            <a:off x="6374706" y="1653309"/>
            <a:ext cx="4972744" cy="4572000"/>
          </a:xfrm>
          <a:prstGeom prst="rect">
            <a:avLst/>
          </a:prstGeom>
        </p:spPr>
      </p:pic>
    </p:spTree>
    <p:extLst>
      <p:ext uri="{BB962C8B-B14F-4D97-AF65-F5344CB8AC3E}">
        <p14:creationId xmlns:p14="http://schemas.microsoft.com/office/powerpoint/2010/main" val="3614181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2D9AAB-F4EB-485D-A315-5AECBC195214}"/>
              </a:ext>
            </a:extLst>
          </p:cNvPr>
          <p:cNvSpPr txBox="1"/>
          <p:nvPr/>
        </p:nvSpPr>
        <p:spPr>
          <a:xfrm>
            <a:off x="852854" y="668215"/>
            <a:ext cx="10383715" cy="4801314"/>
          </a:xfrm>
          <a:prstGeom prst="rect">
            <a:avLst/>
          </a:prstGeom>
          <a:noFill/>
        </p:spPr>
        <p:txBody>
          <a:bodyPr wrap="square" rtlCol="0">
            <a:spAutoFit/>
          </a:bodyPr>
          <a:lstStyle/>
          <a:p>
            <a:r>
              <a:rPr lang="en-US" dirty="0"/>
              <a:t>To: jjohnson48@fairmontstate.edu</a:t>
            </a:r>
            <a:br>
              <a:rPr lang="en-US" dirty="0"/>
            </a:br>
            <a:r>
              <a:rPr lang="en-US" dirty="0"/>
              <a:t>From: smittyboi304@gmail.com</a:t>
            </a:r>
            <a:br>
              <a:rPr lang="en-US" dirty="0"/>
            </a:br>
            <a:endParaRPr lang="en-US" dirty="0"/>
          </a:p>
          <a:p>
            <a:r>
              <a:rPr lang="en-US" dirty="0"/>
              <a:t>Subject: </a:t>
            </a:r>
          </a:p>
          <a:p>
            <a:endParaRPr lang="en-US" dirty="0"/>
          </a:p>
          <a:p>
            <a:r>
              <a:rPr lang="en-US" dirty="0"/>
              <a:t>Hi Mr. </a:t>
            </a:r>
            <a:r>
              <a:rPr lang="en-US" dirty="0" err="1"/>
              <a:t>Johnqson</a:t>
            </a:r>
            <a:r>
              <a:rPr lang="en-US" dirty="0"/>
              <a:t>! 😊</a:t>
            </a:r>
          </a:p>
          <a:p>
            <a:r>
              <a:rPr lang="en-US" dirty="0"/>
              <a:t>I hope everything is okay with you, but my computer died. ☹I just wanted to let you know that the</a:t>
            </a:r>
            <a:br>
              <a:rPr lang="en-US" dirty="0"/>
            </a:br>
            <a:r>
              <a:rPr lang="en-US" dirty="0"/>
              <a:t>assignment we have due tomorrow was on my computer and my brother and my Dad both say that I</a:t>
            </a:r>
            <a:br>
              <a:rPr lang="en-US" dirty="0"/>
            </a:br>
            <a:r>
              <a:rPr lang="en-US" dirty="0"/>
              <a:t>can’t get it back. Can I get an extension until next week, maybe? It may be longer because I don’t know</a:t>
            </a:r>
            <a:br>
              <a:rPr lang="en-US" dirty="0"/>
            </a:br>
            <a:r>
              <a:rPr lang="en-US" dirty="0"/>
              <a:t>when I’ll have a chance to get a new one because we are in the process of moving to a new house and</a:t>
            </a:r>
            <a:br>
              <a:rPr lang="en-US" dirty="0"/>
            </a:br>
            <a:r>
              <a:rPr lang="en-US" dirty="0"/>
              <a:t>everything is </a:t>
            </a:r>
            <a:r>
              <a:rPr lang="en-US" dirty="0" err="1"/>
              <a:t>kinda</a:t>
            </a:r>
            <a:r>
              <a:rPr lang="en-US" dirty="0"/>
              <a:t> up in the air and all over the place! I guess that’s LIFE !!!</a:t>
            </a:r>
          </a:p>
          <a:p>
            <a:endParaRPr lang="en-US" dirty="0"/>
          </a:p>
          <a:p>
            <a:r>
              <a:rPr lang="en-US" dirty="0" err="1"/>
              <a:t>Smitty</a:t>
            </a:r>
            <a:endParaRPr lang="en-US" dirty="0"/>
          </a:p>
          <a:p>
            <a:endParaRPr lang="en-US" dirty="0"/>
          </a:p>
          <a:p>
            <a:r>
              <a:rPr lang="en-US" dirty="0"/>
              <a:t>Problems: sender email address, no subject line, spelling, emoticons, tone, lengthy explanation/excuse, cliché, student name</a:t>
            </a:r>
          </a:p>
          <a:p>
            <a:endParaRPr lang="en-US" dirty="0"/>
          </a:p>
        </p:txBody>
      </p:sp>
    </p:spTree>
    <p:extLst>
      <p:ext uri="{BB962C8B-B14F-4D97-AF65-F5344CB8AC3E}">
        <p14:creationId xmlns:p14="http://schemas.microsoft.com/office/powerpoint/2010/main" val="21981106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7BA99-6272-49DF-82A4-29248806E3A8}"/>
              </a:ext>
            </a:extLst>
          </p:cNvPr>
          <p:cNvSpPr>
            <a:spLocks noGrp="1"/>
          </p:cNvSpPr>
          <p:nvPr>
            <p:ph type="title"/>
          </p:nvPr>
        </p:nvSpPr>
        <p:spPr/>
        <p:txBody>
          <a:bodyPr/>
          <a:lstStyle/>
          <a:p>
            <a:r>
              <a:rPr lang="en-US" dirty="0"/>
              <a:t>Whom do I contact with problems?</a:t>
            </a:r>
          </a:p>
        </p:txBody>
      </p:sp>
      <p:sp>
        <p:nvSpPr>
          <p:cNvPr id="3" name="TextBox 2">
            <a:extLst>
              <a:ext uri="{FF2B5EF4-FFF2-40B4-BE49-F238E27FC236}">
                <a16:creationId xmlns:a16="http://schemas.microsoft.com/office/drawing/2014/main" id="{9084B78A-4D99-4E20-BC78-6BA755D078D0}"/>
              </a:ext>
            </a:extLst>
          </p:cNvPr>
          <p:cNvSpPr txBox="1"/>
          <p:nvPr/>
        </p:nvSpPr>
        <p:spPr>
          <a:xfrm>
            <a:off x="729673" y="1579418"/>
            <a:ext cx="10806545" cy="4524315"/>
          </a:xfrm>
          <a:prstGeom prst="rect">
            <a:avLst/>
          </a:prstGeom>
          <a:noFill/>
        </p:spPr>
        <p:txBody>
          <a:bodyPr wrap="square" rtlCol="0">
            <a:spAutoFit/>
          </a:bodyPr>
          <a:lstStyle/>
          <a:p>
            <a:r>
              <a:rPr lang="en-US" sz="3200" dirty="0"/>
              <a:t>Information/Assistance:</a:t>
            </a:r>
          </a:p>
          <a:p>
            <a:endParaRPr lang="en-US" sz="3200" dirty="0"/>
          </a:p>
          <a:p>
            <a:pPr marL="285750" indent="-285750">
              <a:buFont typeface="Arial" panose="020B0604020202020204" pitchFamily="34" charset="0"/>
              <a:buChar char="•"/>
            </a:pPr>
            <a:r>
              <a:rPr lang="en-US" sz="3200" dirty="0"/>
              <a:t>Information Technology Services Department (ITS).</a:t>
            </a:r>
          </a:p>
          <a:p>
            <a:r>
              <a:rPr lang="en-US" sz="3200" dirty="0"/>
              <a:t>	334-556-2464 or </a:t>
            </a:r>
            <a:r>
              <a:rPr lang="en-US" sz="3200" dirty="0">
                <a:hlinkClick r:id="rId2"/>
              </a:rPr>
              <a:t>helpdesk@wallace.edu</a:t>
            </a:r>
            <a:endParaRPr lang="en-US" sz="3200" dirty="0"/>
          </a:p>
          <a:p>
            <a:endParaRPr lang="en-US" sz="3200" dirty="0"/>
          </a:p>
          <a:p>
            <a:pPr marL="285750" indent="-285750">
              <a:buFont typeface="Arial" panose="020B0604020202020204" pitchFamily="34" charset="0"/>
              <a:buChar char="•"/>
            </a:pPr>
            <a:r>
              <a:rPr lang="en-US" sz="3200" dirty="0"/>
              <a:t>Submit a Helpdesk Ticket</a:t>
            </a:r>
          </a:p>
          <a:p>
            <a:endParaRPr lang="en-US" sz="3200" dirty="0"/>
          </a:p>
          <a:p>
            <a:r>
              <a:rPr lang="en-US" sz="3200" dirty="0"/>
              <a:t>	Helpdesk Location: Computer Technology Center (CTC)  	Room 118 on the Dothan Campus</a:t>
            </a:r>
          </a:p>
        </p:txBody>
      </p:sp>
    </p:spTree>
    <p:extLst>
      <p:ext uri="{BB962C8B-B14F-4D97-AF65-F5344CB8AC3E}">
        <p14:creationId xmlns:p14="http://schemas.microsoft.com/office/powerpoint/2010/main" val="265981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7C723-85C5-41C9-9CB4-A6A7459ED040}"/>
              </a:ext>
            </a:extLst>
          </p:cNvPr>
          <p:cNvSpPr>
            <a:spLocks noGrp="1"/>
          </p:cNvSpPr>
          <p:nvPr>
            <p:ph type="title"/>
          </p:nvPr>
        </p:nvSpPr>
        <p:spPr/>
        <p:txBody>
          <a:bodyPr/>
          <a:lstStyle/>
          <a:p>
            <a:r>
              <a:rPr lang="en-US" dirty="0"/>
              <a:t>Success in Online Learning</a:t>
            </a:r>
          </a:p>
        </p:txBody>
      </p:sp>
      <p:sp>
        <p:nvSpPr>
          <p:cNvPr id="3" name="TextBox 2">
            <a:extLst>
              <a:ext uri="{FF2B5EF4-FFF2-40B4-BE49-F238E27FC236}">
                <a16:creationId xmlns:a16="http://schemas.microsoft.com/office/drawing/2014/main" id="{A585036A-1F72-4E18-9C89-2CCB941E99BE}"/>
              </a:ext>
            </a:extLst>
          </p:cNvPr>
          <p:cNvSpPr txBox="1"/>
          <p:nvPr/>
        </p:nvSpPr>
        <p:spPr>
          <a:xfrm>
            <a:off x="838200" y="1459524"/>
            <a:ext cx="10137531" cy="4247317"/>
          </a:xfrm>
          <a:prstGeom prst="rect">
            <a:avLst/>
          </a:prstGeom>
          <a:noFill/>
        </p:spPr>
        <p:txBody>
          <a:bodyPr wrap="square" rtlCol="0">
            <a:spAutoFit/>
          </a:bodyPr>
          <a:lstStyle/>
          <a:p>
            <a:pPr marL="285750" indent="-285750">
              <a:buFont typeface="Wingdings" panose="05000000000000000000" pitchFamily="2" charset="2"/>
              <a:buChar char="Ø"/>
            </a:pPr>
            <a:r>
              <a:rPr lang="en-US" dirty="0"/>
              <a:t>Be an independent learner: Set Goals</a:t>
            </a:r>
          </a:p>
          <a:p>
            <a:pPr marL="742950" lvl="1" indent="-285750">
              <a:buFont typeface="Wingdings" panose="05000000000000000000" pitchFamily="2" charset="2"/>
              <a:buChar char="Ø"/>
            </a:pPr>
            <a:r>
              <a:rPr lang="en-US" dirty="0"/>
              <a:t>Define learning goals: course, assignment, etc.</a:t>
            </a:r>
          </a:p>
          <a:p>
            <a:pPr marL="742950" lvl="1" indent="-285750">
              <a:buFont typeface="Wingdings" panose="05000000000000000000" pitchFamily="2" charset="2"/>
              <a:buChar char="Ø"/>
            </a:pPr>
            <a:r>
              <a:rPr lang="en-US" dirty="0"/>
              <a:t>Identify what and how to learn to meet your goal</a:t>
            </a:r>
          </a:p>
          <a:p>
            <a:pPr marL="742950" lvl="1" indent="-285750">
              <a:buFont typeface="Wingdings" panose="05000000000000000000" pitchFamily="2" charset="2"/>
              <a:buChar char="Ø"/>
            </a:pPr>
            <a:r>
              <a:rPr lang="en-US" dirty="0"/>
              <a:t>Strategize ways to support your learning</a:t>
            </a:r>
          </a:p>
          <a:p>
            <a:pPr marL="742950" lvl="1" indent="-285750">
              <a:buFont typeface="Wingdings" panose="05000000000000000000" pitchFamily="2" charset="2"/>
              <a:buChar char="Ø"/>
            </a:pPr>
            <a:r>
              <a:rPr lang="en-US" dirty="0"/>
              <a:t>Get the support that you need</a:t>
            </a:r>
          </a:p>
          <a:p>
            <a:pPr lvl="1"/>
            <a:endParaRPr lang="en-US" dirty="0"/>
          </a:p>
          <a:p>
            <a:pPr lvl="1"/>
            <a:endParaRPr lang="en-US" dirty="0"/>
          </a:p>
          <a:p>
            <a:pPr marL="742950" lvl="1" indent="-285750">
              <a:buFont typeface="Wingdings" panose="05000000000000000000" pitchFamily="2" charset="2"/>
              <a:buChar char="Ø"/>
            </a:pPr>
            <a:r>
              <a:rPr lang="en-US" dirty="0"/>
              <a:t>Use metacognition: Understand how you learn</a:t>
            </a:r>
          </a:p>
          <a:p>
            <a:pPr marL="1200150" lvl="2" indent="-285750">
              <a:buFont typeface="Wingdings" panose="05000000000000000000" pitchFamily="2" charset="2"/>
              <a:buChar char="Ø"/>
            </a:pPr>
            <a:r>
              <a:rPr lang="en-US" dirty="0"/>
              <a:t>Plan</a:t>
            </a:r>
          </a:p>
          <a:p>
            <a:pPr marL="1200150" lvl="2" indent="-285750">
              <a:buFont typeface="Wingdings" panose="05000000000000000000" pitchFamily="2" charset="2"/>
              <a:buChar char="Ø"/>
            </a:pPr>
            <a:r>
              <a:rPr lang="en-US" dirty="0"/>
              <a:t>Monitor</a:t>
            </a:r>
          </a:p>
          <a:p>
            <a:pPr marL="1200150" lvl="2" indent="-285750">
              <a:buFont typeface="Wingdings" panose="05000000000000000000" pitchFamily="2" charset="2"/>
              <a:buChar char="Ø"/>
            </a:pPr>
            <a:r>
              <a:rPr lang="en-US" dirty="0"/>
              <a:t>Evaluate</a:t>
            </a:r>
          </a:p>
          <a:p>
            <a:pPr marL="1200150" lvl="2" indent="-285750">
              <a:buFont typeface="Wingdings" panose="05000000000000000000" pitchFamily="2" charset="2"/>
              <a:buChar char="Ø"/>
            </a:pPr>
            <a:endParaRPr lang="en-US" dirty="0"/>
          </a:p>
          <a:p>
            <a:pPr marL="1200150" lvl="2" indent="-285750">
              <a:buFont typeface="Wingdings" panose="05000000000000000000" pitchFamily="2" charset="2"/>
              <a:buChar char="Ø"/>
            </a:pPr>
            <a:r>
              <a:rPr lang="en-US" dirty="0"/>
              <a:t>Practice Time Management</a:t>
            </a:r>
          </a:p>
          <a:p>
            <a:pPr marL="1657350" lvl="3" indent="-285750">
              <a:buFont typeface="Wingdings" panose="05000000000000000000" pitchFamily="2" charset="2"/>
              <a:buChar char="Ø"/>
            </a:pPr>
            <a:r>
              <a:rPr lang="en-US" dirty="0"/>
              <a:t>Organize</a:t>
            </a:r>
          </a:p>
          <a:p>
            <a:pPr marL="1657350" lvl="3" indent="-285750">
              <a:buFont typeface="Wingdings" panose="05000000000000000000" pitchFamily="2" charset="2"/>
              <a:buChar char="Ø"/>
            </a:pPr>
            <a:r>
              <a:rPr lang="en-US" dirty="0"/>
              <a:t>Prioritize</a:t>
            </a:r>
          </a:p>
        </p:txBody>
      </p:sp>
    </p:spTree>
    <p:extLst>
      <p:ext uri="{BB962C8B-B14F-4D97-AF65-F5344CB8AC3E}">
        <p14:creationId xmlns:p14="http://schemas.microsoft.com/office/powerpoint/2010/main" val="3881059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B66B6-5535-45DF-9B52-741E06C3647E}"/>
              </a:ext>
            </a:extLst>
          </p:cNvPr>
          <p:cNvSpPr>
            <a:spLocks noGrp="1"/>
          </p:cNvSpPr>
          <p:nvPr>
            <p:ph type="title"/>
          </p:nvPr>
        </p:nvSpPr>
        <p:spPr/>
        <p:txBody>
          <a:bodyPr/>
          <a:lstStyle/>
          <a:p>
            <a:r>
              <a:rPr lang="en-US" dirty="0"/>
              <a:t>Netiquette and Online Communication</a:t>
            </a:r>
          </a:p>
        </p:txBody>
      </p:sp>
      <p:sp>
        <p:nvSpPr>
          <p:cNvPr id="3" name="TextBox 2">
            <a:extLst>
              <a:ext uri="{FF2B5EF4-FFF2-40B4-BE49-F238E27FC236}">
                <a16:creationId xmlns:a16="http://schemas.microsoft.com/office/drawing/2014/main" id="{D307C252-EDA5-4263-A19F-AB4D5C15CF5D}"/>
              </a:ext>
            </a:extLst>
          </p:cNvPr>
          <p:cNvSpPr txBox="1"/>
          <p:nvPr/>
        </p:nvSpPr>
        <p:spPr>
          <a:xfrm>
            <a:off x="404446" y="2101362"/>
            <a:ext cx="4563208" cy="3416320"/>
          </a:xfrm>
          <a:prstGeom prst="rect">
            <a:avLst/>
          </a:prstGeom>
          <a:noFill/>
        </p:spPr>
        <p:txBody>
          <a:bodyPr wrap="square" rtlCol="0">
            <a:spAutoFit/>
          </a:bodyPr>
          <a:lstStyle/>
          <a:p>
            <a:r>
              <a:rPr lang="en-US" dirty="0"/>
              <a:t>Asynchronous: Email, Discussion forums, blogs, texting</a:t>
            </a:r>
          </a:p>
          <a:p>
            <a:endParaRPr lang="en-US" dirty="0"/>
          </a:p>
          <a:p>
            <a:r>
              <a:rPr lang="en-US" dirty="0"/>
              <a:t>Do:</a:t>
            </a:r>
          </a:p>
          <a:p>
            <a:pPr marL="285750" indent="-285750">
              <a:buFont typeface="Arial" panose="020B0604020202020204" pitchFamily="34" charset="0"/>
              <a:buChar char="•"/>
            </a:pPr>
            <a:r>
              <a:rPr lang="en-US" dirty="0"/>
              <a:t>Use correct spelling and grammar</a:t>
            </a:r>
          </a:p>
          <a:p>
            <a:pPr marL="285750" indent="-285750">
              <a:buFont typeface="Arial" panose="020B0604020202020204" pitchFamily="34" charset="0"/>
              <a:buChar char="•"/>
            </a:pPr>
            <a:r>
              <a:rPr lang="en-US" dirty="0"/>
              <a:t>Use subject line wisely</a:t>
            </a:r>
          </a:p>
          <a:p>
            <a:pPr marL="285750" indent="-285750">
              <a:buFont typeface="Arial" panose="020B0604020202020204" pitchFamily="34" charset="0"/>
              <a:buChar char="•"/>
            </a:pPr>
            <a:r>
              <a:rPr lang="en-US" dirty="0"/>
              <a:t>Be brief, concise, and direct</a:t>
            </a:r>
          </a:p>
          <a:p>
            <a:pPr marL="285750" indent="-285750">
              <a:buFont typeface="Arial" panose="020B0604020202020204" pitchFamily="34" charset="0"/>
              <a:buChar char="•"/>
            </a:pPr>
            <a:r>
              <a:rPr lang="en-US" dirty="0"/>
              <a:t>Remain professional</a:t>
            </a:r>
          </a:p>
          <a:p>
            <a:endParaRPr lang="en-US" dirty="0"/>
          </a:p>
          <a:p>
            <a:r>
              <a:rPr lang="en-US" dirty="0"/>
              <a:t>Avoid:</a:t>
            </a:r>
          </a:p>
          <a:p>
            <a:pPr marL="285750" indent="-285750">
              <a:buFont typeface="Arial" panose="020B0604020202020204" pitchFamily="34" charset="0"/>
              <a:buChar char="•"/>
            </a:pPr>
            <a:r>
              <a:rPr lang="en-US" dirty="0"/>
              <a:t>Using all caps or abbreviations</a:t>
            </a:r>
          </a:p>
          <a:p>
            <a:pPr marL="285750" indent="-285750">
              <a:buFont typeface="Arial" panose="020B0604020202020204" pitchFamily="34" charset="0"/>
              <a:buChar char="•"/>
            </a:pPr>
            <a:r>
              <a:rPr lang="en-US" dirty="0"/>
              <a:t>Sending potentially damaging content</a:t>
            </a:r>
          </a:p>
        </p:txBody>
      </p:sp>
      <p:sp>
        <p:nvSpPr>
          <p:cNvPr id="4" name="TextBox 3">
            <a:extLst>
              <a:ext uri="{FF2B5EF4-FFF2-40B4-BE49-F238E27FC236}">
                <a16:creationId xmlns:a16="http://schemas.microsoft.com/office/drawing/2014/main" id="{7B512E88-5536-43B9-8592-83C3C4F9396B}"/>
              </a:ext>
            </a:extLst>
          </p:cNvPr>
          <p:cNvSpPr txBox="1"/>
          <p:nvPr/>
        </p:nvSpPr>
        <p:spPr>
          <a:xfrm>
            <a:off x="5468815" y="2101362"/>
            <a:ext cx="5249008" cy="3416320"/>
          </a:xfrm>
          <a:prstGeom prst="rect">
            <a:avLst/>
          </a:prstGeom>
          <a:noFill/>
        </p:spPr>
        <p:txBody>
          <a:bodyPr wrap="square" rtlCol="0">
            <a:spAutoFit/>
          </a:bodyPr>
          <a:lstStyle/>
          <a:p>
            <a:r>
              <a:rPr lang="en-US" dirty="0"/>
              <a:t>Synchronous: Chat, video conferences and meetings</a:t>
            </a:r>
          </a:p>
          <a:p>
            <a:endParaRPr lang="en-US" dirty="0"/>
          </a:p>
          <a:p>
            <a:endParaRPr lang="en-US" dirty="0"/>
          </a:p>
          <a:p>
            <a:r>
              <a:rPr lang="en-US" dirty="0"/>
              <a:t>Do:</a:t>
            </a:r>
          </a:p>
          <a:p>
            <a:pPr marL="285750" indent="-285750">
              <a:buFont typeface="Arial" panose="020B0604020202020204" pitchFamily="34" charset="0"/>
              <a:buChar char="•"/>
            </a:pPr>
            <a:r>
              <a:rPr lang="en-US" dirty="0"/>
              <a:t>Use mute/unmute</a:t>
            </a:r>
          </a:p>
          <a:p>
            <a:pPr marL="285750" indent="-285750">
              <a:buFont typeface="Arial" panose="020B0604020202020204" pitchFamily="34" charset="0"/>
              <a:buChar char="•"/>
            </a:pPr>
            <a:r>
              <a:rPr lang="en-US" dirty="0"/>
              <a:t>Close all other apps and sites when screen-sharing</a:t>
            </a:r>
          </a:p>
          <a:p>
            <a:pPr marL="285750" indent="-285750">
              <a:buFont typeface="Arial" panose="020B0604020202020204" pitchFamily="34" charset="0"/>
              <a:buChar char="•"/>
            </a:pPr>
            <a:r>
              <a:rPr lang="en-US" dirty="0"/>
              <a:t>Remember you are on camera</a:t>
            </a:r>
          </a:p>
          <a:p>
            <a:pPr marL="285750" indent="-285750">
              <a:buFont typeface="Arial" panose="020B0604020202020204" pitchFamily="34" charset="0"/>
              <a:buChar char="•"/>
            </a:pPr>
            <a:r>
              <a:rPr lang="en-US" dirty="0"/>
              <a:t>Be aware of recipients when using chat</a:t>
            </a:r>
          </a:p>
          <a:p>
            <a:pPr marL="285750" indent="-285750">
              <a:buFont typeface="Arial" panose="020B0604020202020204" pitchFamily="34" charset="0"/>
              <a:buChar char="•"/>
            </a:pPr>
            <a:endParaRPr lang="en-US" dirty="0"/>
          </a:p>
          <a:p>
            <a:r>
              <a:rPr lang="en-US" dirty="0"/>
              <a:t>Avoid:</a:t>
            </a:r>
          </a:p>
          <a:p>
            <a:pPr marL="285750" indent="-285750">
              <a:buFont typeface="Arial" panose="020B0604020202020204" pitchFamily="34" charset="0"/>
              <a:buChar char="•"/>
            </a:pPr>
            <a:r>
              <a:rPr lang="en-US" dirty="0"/>
              <a:t>Multitasking</a:t>
            </a:r>
          </a:p>
          <a:p>
            <a:pPr marL="285750" indent="-285750">
              <a:buFont typeface="Arial" panose="020B0604020202020204" pitchFamily="34" charset="0"/>
              <a:buChar char="•"/>
            </a:pPr>
            <a:r>
              <a:rPr lang="en-US" dirty="0"/>
              <a:t>Looking at yourself when speaking</a:t>
            </a:r>
          </a:p>
        </p:txBody>
      </p:sp>
    </p:spTree>
    <p:extLst>
      <p:ext uri="{BB962C8B-B14F-4D97-AF65-F5344CB8AC3E}">
        <p14:creationId xmlns:p14="http://schemas.microsoft.com/office/powerpoint/2010/main" val="372160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4DA8D-259B-4515-95C9-521E6D07AB31}"/>
              </a:ext>
            </a:extLst>
          </p:cNvPr>
          <p:cNvSpPr>
            <a:spLocks noGrp="1"/>
          </p:cNvSpPr>
          <p:nvPr>
            <p:ph type="title"/>
          </p:nvPr>
        </p:nvSpPr>
        <p:spPr>
          <a:xfrm>
            <a:off x="838200" y="189279"/>
            <a:ext cx="10515600" cy="830629"/>
          </a:xfrm>
        </p:spPr>
        <p:txBody>
          <a:bodyPr/>
          <a:lstStyle/>
          <a:p>
            <a:pPr algn="ctr"/>
            <a:r>
              <a:rPr lang="en-US" dirty="0"/>
              <a:t>Getting Tech Ready</a:t>
            </a:r>
          </a:p>
        </p:txBody>
      </p:sp>
      <p:graphicFrame>
        <p:nvGraphicFramePr>
          <p:cNvPr id="4" name="Table 3">
            <a:extLst>
              <a:ext uri="{FF2B5EF4-FFF2-40B4-BE49-F238E27FC236}">
                <a16:creationId xmlns:a16="http://schemas.microsoft.com/office/drawing/2014/main" id="{DB051964-47BD-412A-8C96-825673CFEF01}"/>
              </a:ext>
            </a:extLst>
          </p:cNvPr>
          <p:cNvGraphicFramePr>
            <a:graphicFrameLocks noGrp="1"/>
          </p:cNvGraphicFramePr>
          <p:nvPr>
            <p:extLst>
              <p:ext uri="{D42A27DB-BD31-4B8C-83A1-F6EECF244321}">
                <p14:modId xmlns:p14="http://schemas.microsoft.com/office/powerpoint/2010/main" val="3991260580"/>
              </p:ext>
            </p:extLst>
          </p:nvPr>
        </p:nvGraphicFramePr>
        <p:xfrm>
          <a:off x="1578708" y="1238412"/>
          <a:ext cx="9034584" cy="4815840"/>
        </p:xfrm>
        <a:graphic>
          <a:graphicData uri="http://schemas.openxmlformats.org/drawingml/2006/table">
            <a:tbl>
              <a:tblPr firstRow="1" bandRow="1">
                <a:tableStyleId>{5C22544A-7EE6-4342-B048-85BDC9FD1C3A}</a:tableStyleId>
              </a:tblPr>
              <a:tblGrid>
                <a:gridCol w="3615918">
                  <a:extLst>
                    <a:ext uri="{9D8B030D-6E8A-4147-A177-3AD203B41FA5}">
                      <a16:colId xmlns:a16="http://schemas.microsoft.com/office/drawing/2014/main" val="2776753648"/>
                    </a:ext>
                  </a:extLst>
                </a:gridCol>
                <a:gridCol w="2709333">
                  <a:extLst>
                    <a:ext uri="{9D8B030D-6E8A-4147-A177-3AD203B41FA5}">
                      <a16:colId xmlns:a16="http://schemas.microsoft.com/office/drawing/2014/main" val="1293102459"/>
                    </a:ext>
                  </a:extLst>
                </a:gridCol>
                <a:gridCol w="2709333">
                  <a:extLst>
                    <a:ext uri="{9D8B030D-6E8A-4147-A177-3AD203B41FA5}">
                      <a16:colId xmlns:a16="http://schemas.microsoft.com/office/drawing/2014/main" val="3459015908"/>
                    </a:ext>
                  </a:extLst>
                </a:gridCol>
              </a:tblGrid>
              <a:tr h="370840">
                <a:tc>
                  <a:txBody>
                    <a:bodyPr/>
                    <a:lstStyle/>
                    <a:p>
                      <a:r>
                        <a:rPr lang="en-US" sz="1400" b="0" dirty="0">
                          <a:solidFill>
                            <a:schemeClr val="bg1"/>
                          </a:solidFill>
                        </a:rPr>
                        <a:t>Environment</a:t>
                      </a:r>
                    </a:p>
                  </a:txBody>
                  <a:tcPr>
                    <a:solidFill>
                      <a:schemeClr val="accent1">
                        <a:lumMod val="20000"/>
                        <a:lumOff val="80000"/>
                      </a:schemeClr>
                    </a:solidFill>
                  </a:tcPr>
                </a:tc>
                <a:tc>
                  <a:txBody>
                    <a:bodyPr/>
                    <a:lstStyle/>
                    <a:p>
                      <a:r>
                        <a:rPr lang="en-US" sz="1400" b="0" dirty="0">
                          <a:solidFill>
                            <a:schemeClr val="bg1"/>
                          </a:solidFill>
                        </a:rPr>
                        <a:t>Work/study Location</a:t>
                      </a:r>
                    </a:p>
                  </a:txBody>
                  <a:tcPr>
                    <a:solidFill>
                      <a:schemeClr val="accent1">
                        <a:lumMod val="20000"/>
                        <a:lumOff val="80000"/>
                      </a:schemeClr>
                    </a:solidFill>
                  </a:tcPr>
                </a:tc>
                <a:tc>
                  <a:txBody>
                    <a:bodyPr/>
                    <a:lstStyle/>
                    <a:p>
                      <a:r>
                        <a:rPr lang="en-US" sz="1400" b="0" dirty="0">
                          <a:solidFill>
                            <a:schemeClr val="bg1"/>
                          </a:solidFill>
                        </a:rPr>
                        <a:t>Outlets, fast and reliable WIFI, Operating hours</a:t>
                      </a:r>
                    </a:p>
                  </a:txBody>
                  <a:tcPr>
                    <a:solidFill>
                      <a:schemeClr val="accent1">
                        <a:lumMod val="20000"/>
                        <a:lumOff val="80000"/>
                      </a:schemeClr>
                    </a:solidFill>
                  </a:tcPr>
                </a:tc>
                <a:extLst>
                  <a:ext uri="{0D108BD9-81ED-4DB2-BD59-A6C34878D82A}">
                    <a16:rowId xmlns:a16="http://schemas.microsoft.com/office/drawing/2014/main" val="4209142278"/>
                  </a:ext>
                </a:extLst>
              </a:tr>
              <a:tr h="370840">
                <a:tc>
                  <a:txBody>
                    <a:bodyPr/>
                    <a:lstStyle/>
                    <a:p>
                      <a:r>
                        <a:rPr lang="en-US" sz="1400" dirty="0"/>
                        <a:t>Hardware</a:t>
                      </a:r>
                    </a:p>
                  </a:txBody>
                  <a:tcPr/>
                </a:tc>
                <a:tc>
                  <a:txBody>
                    <a:bodyPr/>
                    <a:lstStyle/>
                    <a:p>
                      <a:r>
                        <a:rPr lang="en-US" sz="1400" dirty="0"/>
                        <a:t>Computer, modem, router, printer, headset, webcam, speakers, etc.</a:t>
                      </a:r>
                    </a:p>
                  </a:txBody>
                  <a:tcPr/>
                </a:tc>
                <a:tc>
                  <a:txBody>
                    <a:bodyPr/>
                    <a:lstStyle/>
                    <a:p>
                      <a:r>
                        <a:rPr lang="en-US" sz="1400" dirty="0"/>
                        <a:t>Gain access to the hardware required in the course syllabus</a:t>
                      </a:r>
                    </a:p>
                  </a:txBody>
                  <a:tcPr/>
                </a:tc>
                <a:extLst>
                  <a:ext uri="{0D108BD9-81ED-4DB2-BD59-A6C34878D82A}">
                    <a16:rowId xmlns:a16="http://schemas.microsoft.com/office/drawing/2014/main" val="1715174394"/>
                  </a:ext>
                </a:extLst>
              </a:tr>
              <a:tr h="370840">
                <a:tc>
                  <a:txBody>
                    <a:bodyPr/>
                    <a:lstStyle/>
                    <a:p>
                      <a:r>
                        <a:rPr lang="en-US" sz="1400" dirty="0"/>
                        <a:t>Browser</a:t>
                      </a:r>
                    </a:p>
                  </a:txBody>
                  <a:tcPr/>
                </a:tc>
                <a:tc>
                  <a:txBody>
                    <a:bodyPr/>
                    <a:lstStyle/>
                    <a:p>
                      <a:r>
                        <a:rPr lang="en-US" sz="1400" dirty="0"/>
                        <a:t>Safari, Chrome, Firefox, Microsoft Edge, etc.</a:t>
                      </a:r>
                    </a:p>
                  </a:txBody>
                  <a:tcPr/>
                </a:tc>
                <a:tc>
                  <a:txBody>
                    <a:bodyPr/>
                    <a:lstStyle/>
                    <a:p>
                      <a:r>
                        <a:rPr lang="en-US" sz="1400" dirty="0"/>
                        <a:t>Install several internet browsers, keep them updated, use compatible browser for LMS and course content</a:t>
                      </a:r>
                    </a:p>
                  </a:txBody>
                  <a:tcPr/>
                </a:tc>
                <a:extLst>
                  <a:ext uri="{0D108BD9-81ED-4DB2-BD59-A6C34878D82A}">
                    <a16:rowId xmlns:a16="http://schemas.microsoft.com/office/drawing/2014/main" val="2447950262"/>
                  </a:ext>
                </a:extLst>
              </a:tr>
              <a:tr h="370840">
                <a:tc>
                  <a:txBody>
                    <a:bodyPr/>
                    <a:lstStyle/>
                    <a:p>
                      <a:r>
                        <a:rPr lang="en-US" sz="1400" dirty="0"/>
                        <a:t>Software</a:t>
                      </a:r>
                    </a:p>
                  </a:txBody>
                  <a:tcPr/>
                </a:tc>
                <a:tc>
                  <a:txBody>
                    <a:bodyPr/>
                    <a:lstStyle/>
                    <a:p>
                      <a:r>
                        <a:rPr lang="en-US" sz="1400" dirty="0"/>
                        <a:t>Operating system, Internet bowsers, Microsoft Office, etc.</a:t>
                      </a:r>
                    </a:p>
                  </a:txBody>
                  <a:tcPr/>
                </a:tc>
                <a:tc>
                  <a:txBody>
                    <a:bodyPr/>
                    <a:lstStyle/>
                    <a:p>
                      <a:r>
                        <a:rPr lang="en-US" sz="1400" dirty="0"/>
                        <a:t>Most recent updated version, compatible with course requirements</a:t>
                      </a:r>
                    </a:p>
                  </a:txBody>
                  <a:tcPr/>
                </a:tc>
                <a:extLst>
                  <a:ext uri="{0D108BD9-81ED-4DB2-BD59-A6C34878D82A}">
                    <a16:rowId xmlns:a16="http://schemas.microsoft.com/office/drawing/2014/main" val="1231208764"/>
                  </a:ext>
                </a:extLst>
              </a:tr>
              <a:tr h="370840">
                <a:tc>
                  <a:txBody>
                    <a:bodyPr/>
                    <a:lstStyle/>
                    <a:p>
                      <a:r>
                        <a:rPr lang="en-US" sz="1400" dirty="0"/>
                        <a:t>Plug-Ins</a:t>
                      </a:r>
                    </a:p>
                  </a:txBody>
                  <a:tcPr/>
                </a:tc>
                <a:tc>
                  <a:txBody>
                    <a:bodyPr/>
                    <a:lstStyle/>
                    <a:p>
                      <a:r>
                        <a:rPr lang="en-US" sz="1400" dirty="0"/>
                        <a:t>Java, Adobe Reader, Windows Media Player, Quick Time, Microsoft Silverlight, etc.</a:t>
                      </a:r>
                    </a:p>
                  </a:txBody>
                  <a:tcPr/>
                </a:tc>
                <a:tc>
                  <a:txBody>
                    <a:bodyPr/>
                    <a:lstStyle/>
                    <a:p>
                      <a:r>
                        <a:rPr lang="en-US" sz="1400" dirty="0"/>
                        <a:t>Download applications that enable you to view media like animations, sound clips, PDFs, etc.</a:t>
                      </a:r>
                    </a:p>
                  </a:txBody>
                  <a:tcPr/>
                </a:tc>
                <a:extLst>
                  <a:ext uri="{0D108BD9-81ED-4DB2-BD59-A6C34878D82A}">
                    <a16:rowId xmlns:a16="http://schemas.microsoft.com/office/drawing/2014/main" val="738622081"/>
                  </a:ext>
                </a:extLst>
              </a:tr>
              <a:tr h="370840">
                <a:tc>
                  <a:txBody>
                    <a:bodyPr/>
                    <a:lstStyle/>
                    <a:p>
                      <a:r>
                        <a:rPr lang="en-US" sz="1400" dirty="0"/>
                        <a:t>Trouble-Shooting</a:t>
                      </a:r>
                    </a:p>
                  </a:txBody>
                  <a:tcPr/>
                </a:tc>
                <a:tc>
                  <a:txBody>
                    <a:bodyPr/>
                    <a:lstStyle/>
                    <a:p>
                      <a:r>
                        <a:rPr lang="en-US" sz="1400" dirty="0"/>
                        <a:t>Address technical issues using the steps to the “5 R’s” process</a:t>
                      </a:r>
                    </a:p>
                  </a:txBody>
                  <a:tcPr/>
                </a:tc>
                <a:tc>
                  <a:txBody>
                    <a:bodyPr/>
                    <a:lstStyle/>
                    <a:p>
                      <a:pPr marL="342900" indent="-342900">
                        <a:buAutoNum type="arabicPeriod"/>
                      </a:pPr>
                      <a:r>
                        <a:rPr lang="en-US" sz="1400" dirty="0"/>
                        <a:t>Reboot (restart)</a:t>
                      </a:r>
                    </a:p>
                    <a:p>
                      <a:pPr marL="342900" indent="-342900">
                        <a:buAutoNum type="arabicPeriod"/>
                      </a:pPr>
                      <a:r>
                        <a:rPr lang="en-US" sz="1400" dirty="0"/>
                        <a:t>Reinstall (applications/programs)</a:t>
                      </a:r>
                    </a:p>
                    <a:p>
                      <a:pPr marL="342900" indent="-342900">
                        <a:buAutoNum type="arabicPeriod"/>
                      </a:pPr>
                      <a:r>
                        <a:rPr lang="en-US" sz="1400" dirty="0" err="1"/>
                        <a:t>Replug</a:t>
                      </a:r>
                      <a:r>
                        <a:rPr lang="en-US" sz="1400" dirty="0"/>
                        <a:t>/Reset</a:t>
                      </a:r>
                    </a:p>
                    <a:p>
                      <a:pPr marL="342900" indent="-342900">
                        <a:buAutoNum type="arabicPeriod"/>
                      </a:pPr>
                      <a:r>
                        <a:rPr lang="en-US" sz="1400" dirty="0"/>
                        <a:t>Reimage</a:t>
                      </a:r>
                    </a:p>
                    <a:p>
                      <a:pPr marL="342900" indent="-342900">
                        <a:buAutoNum type="arabicPeriod"/>
                      </a:pPr>
                      <a:r>
                        <a:rPr lang="en-US" sz="1400" dirty="0"/>
                        <a:t>Replace</a:t>
                      </a:r>
                    </a:p>
                  </a:txBody>
                  <a:tcPr/>
                </a:tc>
                <a:extLst>
                  <a:ext uri="{0D108BD9-81ED-4DB2-BD59-A6C34878D82A}">
                    <a16:rowId xmlns:a16="http://schemas.microsoft.com/office/drawing/2014/main" val="2176757108"/>
                  </a:ext>
                </a:extLst>
              </a:tr>
            </a:tbl>
          </a:graphicData>
        </a:graphic>
      </p:graphicFrame>
    </p:spTree>
    <p:extLst>
      <p:ext uri="{BB962C8B-B14F-4D97-AF65-F5344CB8AC3E}">
        <p14:creationId xmlns:p14="http://schemas.microsoft.com/office/powerpoint/2010/main" val="2040989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D6058-EC21-462B-8D73-60E4C7AEFCE9}"/>
              </a:ext>
            </a:extLst>
          </p:cNvPr>
          <p:cNvSpPr>
            <a:spLocks noGrp="1"/>
          </p:cNvSpPr>
          <p:nvPr>
            <p:ph type="title"/>
          </p:nvPr>
        </p:nvSpPr>
        <p:spPr/>
        <p:txBody>
          <a:bodyPr/>
          <a:lstStyle/>
          <a:p>
            <a:pPr algn="ctr"/>
            <a:r>
              <a:rPr lang="en-US" dirty="0"/>
              <a:t>Safety and Security Online</a:t>
            </a:r>
          </a:p>
        </p:txBody>
      </p:sp>
      <p:sp>
        <p:nvSpPr>
          <p:cNvPr id="3" name="TextBox 2">
            <a:extLst>
              <a:ext uri="{FF2B5EF4-FFF2-40B4-BE49-F238E27FC236}">
                <a16:creationId xmlns:a16="http://schemas.microsoft.com/office/drawing/2014/main" id="{02E50ABA-DC01-427B-B34E-F9314286948D}"/>
              </a:ext>
            </a:extLst>
          </p:cNvPr>
          <p:cNvSpPr txBox="1"/>
          <p:nvPr/>
        </p:nvSpPr>
        <p:spPr>
          <a:xfrm>
            <a:off x="756138" y="1846385"/>
            <a:ext cx="4431324" cy="3323987"/>
          </a:xfrm>
          <a:prstGeom prst="rect">
            <a:avLst/>
          </a:prstGeom>
          <a:noFill/>
        </p:spPr>
        <p:txBody>
          <a:bodyPr wrap="square" rtlCol="0">
            <a:spAutoFit/>
          </a:bodyPr>
          <a:lstStyle/>
          <a:p>
            <a:pPr algn="ctr"/>
            <a:r>
              <a:rPr lang="en-US" sz="2400" b="1" dirty="0"/>
              <a:t>Security</a:t>
            </a:r>
          </a:p>
          <a:p>
            <a:pPr algn="ctr"/>
            <a:r>
              <a:rPr lang="en-US" sz="2400" b="1" dirty="0"/>
              <a:t>Protect your online identity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Passwords and password managers</a:t>
            </a:r>
          </a:p>
          <a:p>
            <a:pPr marL="285750" indent="-285750">
              <a:buFont typeface="Arial" panose="020B0604020202020204" pitchFamily="34" charset="0"/>
              <a:buChar char="•"/>
            </a:pPr>
            <a:r>
              <a:rPr lang="en-US" dirty="0"/>
              <a:t>Two-Factor Authentication</a:t>
            </a:r>
          </a:p>
          <a:p>
            <a:pPr marL="285750" indent="-285750">
              <a:buFont typeface="Arial" panose="020B0604020202020204" pitchFamily="34" charset="0"/>
              <a:buChar char="•"/>
            </a:pPr>
            <a:r>
              <a:rPr lang="en-US" dirty="0"/>
              <a:t>Security Updates</a:t>
            </a:r>
          </a:p>
          <a:p>
            <a:pPr marL="285750" indent="-285750">
              <a:buFont typeface="Arial" panose="020B0604020202020204" pitchFamily="34" charset="0"/>
              <a:buChar char="•"/>
            </a:pPr>
            <a:r>
              <a:rPr lang="en-US" dirty="0"/>
              <a:t>Antivirus/Anti-malware</a:t>
            </a:r>
          </a:p>
          <a:p>
            <a:pPr marL="285750" indent="-285750">
              <a:buFont typeface="Arial" panose="020B0604020202020204" pitchFamily="34" charset="0"/>
              <a:buChar char="•"/>
            </a:pPr>
            <a:r>
              <a:rPr lang="en-US" dirty="0"/>
              <a:t>Ad Blockers</a:t>
            </a:r>
          </a:p>
          <a:p>
            <a:pPr marL="285750" indent="-285750">
              <a:buFont typeface="Arial" panose="020B0604020202020204" pitchFamily="34" charset="0"/>
              <a:buChar char="•"/>
            </a:pPr>
            <a:r>
              <a:rPr lang="en-US" dirty="0"/>
              <a:t>Backup Often	</a:t>
            </a:r>
          </a:p>
          <a:p>
            <a:pPr marL="285750" indent="-285750" algn="ctr">
              <a:buFont typeface="Arial" panose="020B0604020202020204" pitchFamily="34" charset="0"/>
              <a:buChar char="•"/>
            </a:pPr>
            <a:endParaRPr lang="en-US" dirty="0"/>
          </a:p>
          <a:p>
            <a:pPr algn="ctr"/>
            <a:endParaRPr lang="en-US" dirty="0"/>
          </a:p>
        </p:txBody>
      </p:sp>
      <p:pic>
        <p:nvPicPr>
          <p:cNvPr id="6" name="Picture 2" descr="Cyber security  firewall interface protection concept. Businesswoman protecting herself from cyber attacks. Personal data security and banking. Cyber security  firewall interface protection concept. Businesswoman protecting herself from cyber attacks. Personal data security and banking computer security stock pictures, royalty-free photos &amp; images">
            <a:extLst>
              <a:ext uri="{FF2B5EF4-FFF2-40B4-BE49-F238E27FC236}">
                <a16:creationId xmlns:a16="http://schemas.microsoft.com/office/drawing/2014/main" id="{0535817B-12F0-4C1D-B29C-95ED8CC73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4834" y="3269000"/>
            <a:ext cx="1932184" cy="11239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E3E46D4-9EEF-4044-A6F8-C03A0FBD1BED}"/>
              </a:ext>
            </a:extLst>
          </p:cNvPr>
          <p:cNvSpPr txBox="1"/>
          <p:nvPr/>
        </p:nvSpPr>
        <p:spPr>
          <a:xfrm>
            <a:off x="6567854" y="1846385"/>
            <a:ext cx="4202723" cy="2954655"/>
          </a:xfrm>
          <a:prstGeom prst="rect">
            <a:avLst/>
          </a:prstGeom>
          <a:noFill/>
        </p:spPr>
        <p:txBody>
          <a:bodyPr wrap="square" rtlCol="0">
            <a:spAutoFit/>
          </a:bodyPr>
          <a:lstStyle/>
          <a:p>
            <a:pPr algn="ctr"/>
            <a:r>
              <a:rPr lang="en-US" sz="2000" b="1" dirty="0"/>
              <a:t>Privacy</a:t>
            </a:r>
          </a:p>
          <a:p>
            <a:pPr algn="ctr"/>
            <a:r>
              <a:rPr lang="en-US" sz="2000" b="1" dirty="0"/>
              <a:t>Manage how your personal data is collected and distributed</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Request a report of your personal data from data collectors (Google, Facebook, etc.)</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Edit and monitor your privacy settings</a:t>
            </a:r>
          </a:p>
          <a:p>
            <a:endParaRPr lang="en-US" dirty="0"/>
          </a:p>
        </p:txBody>
      </p:sp>
    </p:spTree>
    <p:extLst>
      <p:ext uri="{BB962C8B-B14F-4D97-AF65-F5344CB8AC3E}">
        <p14:creationId xmlns:p14="http://schemas.microsoft.com/office/powerpoint/2010/main" val="2963886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63222-E252-4C57-8BEB-982D4E0CDDDB}"/>
              </a:ext>
            </a:extLst>
          </p:cNvPr>
          <p:cNvSpPr>
            <a:spLocks noGrp="1"/>
          </p:cNvSpPr>
          <p:nvPr>
            <p:ph type="title"/>
          </p:nvPr>
        </p:nvSpPr>
        <p:spPr>
          <a:xfrm>
            <a:off x="838200" y="0"/>
            <a:ext cx="10515600" cy="1325563"/>
          </a:xfrm>
        </p:spPr>
        <p:txBody>
          <a:bodyPr/>
          <a:lstStyle/>
          <a:p>
            <a:pPr algn="ctr"/>
            <a:r>
              <a:rPr lang="en-US" dirty="0"/>
              <a:t>Quick Review</a:t>
            </a:r>
          </a:p>
        </p:txBody>
      </p:sp>
      <p:sp>
        <p:nvSpPr>
          <p:cNvPr id="3" name="TextBox 2">
            <a:extLst>
              <a:ext uri="{FF2B5EF4-FFF2-40B4-BE49-F238E27FC236}">
                <a16:creationId xmlns:a16="http://schemas.microsoft.com/office/drawing/2014/main" id="{C5AF066B-79A4-4893-8D18-D3193B5BEA78}"/>
              </a:ext>
            </a:extLst>
          </p:cNvPr>
          <p:cNvSpPr txBox="1"/>
          <p:nvPr/>
        </p:nvSpPr>
        <p:spPr>
          <a:xfrm>
            <a:off x="1493227" y="1325563"/>
            <a:ext cx="9205546" cy="5078313"/>
          </a:xfrm>
          <a:prstGeom prst="rect">
            <a:avLst/>
          </a:prstGeom>
          <a:noFill/>
        </p:spPr>
        <p:txBody>
          <a:bodyPr wrap="square" rtlCol="0">
            <a:spAutoFit/>
          </a:bodyPr>
          <a:lstStyle/>
          <a:p>
            <a:r>
              <a:rPr lang="en-US" sz="2400" dirty="0"/>
              <a:t>Remember online learning calls for independent learning</a:t>
            </a:r>
          </a:p>
          <a:p>
            <a:endParaRPr lang="en-US" sz="2400" dirty="0"/>
          </a:p>
          <a:p>
            <a:pPr marL="285750" indent="-285750">
              <a:buFont typeface="Arial" panose="020B0604020202020204" pitchFamily="34" charset="0"/>
              <a:buChar char="•"/>
            </a:pPr>
            <a:r>
              <a:rPr lang="en-US" sz="2400" dirty="0"/>
              <a:t>Set goals, use metacognition, and practice time management</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Consider the hardware and software you will need to:</a:t>
            </a:r>
          </a:p>
          <a:p>
            <a:pPr marL="742950" lvl="1" indent="-285750">
              <a:buFont typeface="Arial" panose="020B0604020202020204" pitchFamily="34" charset="0"/>
              <a:buChar char="•"/>
            </a:pPr>
            <a:r>
              <a:rPr lang="en-US" sz="2400" dirty="0"/>
              <a:t>Access your course, complete assignments, participate in discussions and lecture</a:t>
            </a:r>
          </a:p>
          <a:p>
            <a:pPr marL="742950" lvl="1" indent="-285750">
              <a:buFont typeface="Arial" panose="020B0604020202020204" pitchFamily="34" charset="0"/>
              <a:buChar char="•"/>
            </a:pPr>
            <a:endParaRPr lang="en-US" sz="2400" dirty="0"/>
          </a:p>
          <a:p>
            <a:pPr marL="742950" lvl="1" indent="-285750">
              <a:buFont typeface="Arial" panose="020B0604020202020204" pitchFamily="34" charset="0"/>
              <a:buChar char="•"/>
            </a:pPr>
            <a:r>
              <a:rPr lang="en-US" sz="2400" dirty="0"/>
              <a:t>Note that online class does not mean anonymous. Practice good netiquette</a:t>
            </a:r>
          </a:p>
          <a:p>
            <a:pPr marL="742950" lvl="1" indent="-285750">
              <a:buFont typeface="Arial" panose="020B0604020202020204" pitchFamily="34" charset="0"/>
              <a:buChar char="•"/>
            </a:pPr>
            <a:endParaRPr lang="en-US" sz="2400" dirty="0"/>
          </a:p>
          <a:p>
            <a:pPr marL="742950" lvl="1" indent="-285750">
              <a:buFont typeface="Arial" panose="020B0604020202020204" pitchFamily="34" charset="0"/>
              <a:buChar char="•"/>
            </a:pPr>
            <a:r>
              <a:rPr lang="en-US" sz="2400" dirty="0"/>
              <a:t>Stay organized with your online classes and files</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2550406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6444-2E09-405E-9E07-6FD19808694C}"/>
              </a:ext>
            </a:extLst>
          </p:cNvPr>
          <p:cNvSpPr>
            <a:spLocks noGrp="1"/>
          </p:cNvSpPr>
          <p:nvPr>
            <p:ph type="title"/>
          </p:nvPr>
        </p:nvSpPr>
        <p:spPr/>
        <p:txBody>
          <a:bodyPr/>
          <a:lstStyle/>
          <a:p>
            <a:r>
              <a:rPr lang="en-US" dirty="0"/>
              <a:t>Wallace Username &amp; Password</a:t>
            </a:r>
          </a:p>
        </p:txBody>
      </p:sp>
      <p:sp>
        <p:nvSpPr>
          <p:cNvPr id="3" name="Content Placeholder 2">
            <a:extLst>
              <a:ext uri="{FF2B5EF4-FFF2-40B4-BE49-F238E27FC236}">
                <a16:creationId xmlns:a16="http://schemas.microsoft.com/office/drawing/2014/main" id="{37A79229-B2B8-4FB7-9C4C-A38A3A5AB292}"/>
              </a:ext>
            </a:extLst>
          </p:cNvPr>
          <p:cNvSpPr>
            <a:spLocks noGrp="1"/>
          </p:cNvSpPr>
          <p:nvPr>
            <p:ph idx="1"/>
          </p:nvPr>
        </p:nvSpPr>
        <p:spPr/>
        <p:txBody>
          <a:bodyPr>
            <a:normAutofit lnSpcReduction="10000"/>
          </a:bodyPr>
          <a:lstStyle/>
          <a:p>
            <a:pPr marL="0" indent="0">
              <a:buNone/>
            </a:pPr>
            <a:r>
              <a:rPr lang="en-US" sz="1800" dirty="0"/>
              <a:t>Wallace User Name and Password are used to access all college technologies</a:t>
            </a:r>
          </a:p>
          <a:p>
            <a:pPr marL="514350" indent="-514350">
              <a:buFont typeface="+mj-lt"/>
              <a:buAutoNum type="arabicPeriod"/>
            </a:pPr>
            <a:r>
              <a:rPr lang="en-US" sz="1800" dirty="0"/>
              <a:t>Campus Computer Network</a:t>
            </a:r>
          </a:p>
          <a:p>
            <a:pPr marL="514350" indent="-514350">
              <a:buFont typeface="+mj-lt"/>
              <a:buAutoNum type="arabicPeriod"/>
            </a:pPr>
            <a:r>
              <a:rPr lang="en-US" sz="1800" dirty="0"/>
              <a:t>WIFI</a:t>
            </a:r>
          </a:p>
          <a:p>
            <a:pPr marL="514350" indent="-514350">
              <a:buFont typeface="+mj-lt"/>
              <a:buAutoNum type="arabicPeriod"/>
            </a:pPr>
            <a:r>
              <a:rPr lang="en-US" sz="1800" dirty="0"/>
              <a:t>My WCC Experience</a:t>
            </a:r>
          </a:p>
          <a:p>
            <a:pPr marL="514350" indent="-514350">
              <a:buFont typeface="+mj-lt"/>
              <a:buAutoNum type="arabicPeriod"/>
            </a:pPr>
            <a:r>
              <a:rPr lang="en-US" sz="1800" dirty="0"/>
              <a:t>Wallace Email</a:t>
            </a:r>
          </a:p>
          <a:p>
            <a:pPr marL="514350" indent="-514350">
              <a:buFont typeface="+mj-lt"/>
              <a:buAutoNum type="arabicPeriod"/>
            </a:pPr>
            <a:r>
              <a:rPr lang="en-US" sz="1800" dirty="0"/>
              <a:t>Canvas</a:t>
            </a:r>
          </a:p>
          <a:p>
            <a:pPr marL="0" indent="0">
              <a:buNone/>
            </a:pPr>
            <a:endParaRPr lang="en-US" dirty="0"/>
          </a:p>
          <a:p>
            <a:pPr marL="0" indent="0">
              <a:buNone/>
            </a:pPr>
            <a:r>
              <a:rPr lang="en-US" dirty="0"/>
              <a:t>Wallace User Name</a:t>
            </a:r>
          </a:p>
          <a:p>
            <a:r>
              <a:rPr lang="en-US" dirty="0"/>
              <a:t>Wallace Student Email address</a:t>
            </a:r>
          </a:p>
          <a:p>
            <a:r>
              <a:rPr lang="en-US" dirty="0"/>
              <a:t>Provided in your admissions documents upon acceptance to the college</a:t>
            </a:r>
          </a:p>
          <a:p>
            <a:pPr marL="0" indent="0">
              <a:buNone/>
            </a:pPr>
            <a:endParaRPr lang="en-US" dirty="0"/>
          </a:p>
        </p:txBody>
      </p:sp>
    </p:spTree>
    <p:extLst>
      <p:ext uri="{BB962C8B-B14F-4D97-AF65-F5344CB8AC3E}">
        <p14:creationId xmlns:p14="http://schemas.microsoft.com/office/powerpoint/2010/main" val="767110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561</TotalTime>
  <Words>1834</Words>
  <Application>Microsoft Office PowerPoint</Application>
  <PresentationFormat>Widescreen</PresentationFormat>
  <Paragraphs>268</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Wingdings</vt:lpstr>
      <vt:lpstr>Office Theme</vt:lpstr>
      <vt:lpstr>WCC Technology &amp; Online Learning</vt:lpstr>
      <vt:lpstr>Online Learning</vt:lpstr>
      <vt:lpstr>Organizing with Technology</vt:lpstr>
      <vt:lpstr>Success in Online Learning</vt:lpstr>
      <vt:lpstr>Netiquette and Online Communication</vt:lpstr>
      <vt:lpstr>Getting Tech Ready</vt:lpstr>
      <vt:lpstr>Safety and Security Online</vt:lpstr>
      <vt:lpstr>Quick Review</vt:lpstr>
      <vt:lpstr>Wallace Username &amp; Password</vt:lpstr>
      <vt:lpstr>WCC Technology</vt:lpstr>
      <vt:lpstr>What is My WCC Experience?</vt:lpstr>
      <vt:lpstr>How do I access My WCC Experience?</vt:lpstr>
      <vt:lpstr>Now click on the Campus Life and Resources Menu at the top of the Wallace Home Page</vt:lpstr>
      <vt:lpstr>My WCC Experience</vt:lpstr>
      <vt:lpstr>What Can I Access from MyWCC Experience Account?</vt:lpstr>
      <vt:lpstr>How do I access my WCC Email Account?</vt:lpstr>
      <vt:lpstr>Microsoft Office 365 </vt:lpstr>
      <vt:lpstr>Login Information</vt:lpstr>
      <vt:lpstr>Canvas-Course Management System</vt:lpstr>
      <vt:lpstr>Course Dashboard:</vt:lpstr>
      <vt:lpstr>Canvas Course Mail</vt:lpstr>
      <vt:lpstr>How to access Canvas mail</vt:lpstr>
      <vt:lpstr>Composing Emails and Canvas Messages (course mail) for College Classes</vt:lpstr>
      <vt:lpstr>How to create a message within Canvas</vt:lpstr>
      <vt:lpstr>Creating a message in Canvas cont’d.</vt:lpstr>
      <vt:lpstr>Examples of Bad Emails</vt:lpstr>
      <vt:lpstr>PowerPoint Presentation</vt:lpstr>
      <vt:lpstr>PowerPoint Presentation</vt:lpstr>
      <vt:lpstr>Is Wi-Fi available on campus?</vt:lpstr>
      <vt:lpstr>PowerPoint Presentation</vt:lpstr>
      <vt:lpstr>Whom do I contact with problems?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WCC Technology &amp; Online Learning</dc:title>
  <dc:creator>Tara Ryals</dc:creator>
  <cp:lastModifiedBy>Zachary Kelley</cp:lastModifiedBy>
  <cp:revision>35</cp:revision>
  <dcterms:created xsi:type="dcterms:W3CDTF">2024-07-09T16:26:20Z</dcterms:created>
  <dcterms:modified xsi:type="dcterms:W3CDTF">2024-08-20T17:30:12Z</dcterms:modified>
</cp:coreProperties>
</file>